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72" r:id="rId3"/>
    <p:sldId id="358" r:id="rId4"/>
    <p:sldId id="407" r:id="rId5"/>
    <p:sldId id="408" r:id="rId6"/>
    <p:sldId id="381" r:id="rId7"/>
    <p:sldId id="382" r:id="rId8"/>
    <p:sldId id="384" r:id="rId9"/>
    <p:sldId id="385" r:id="rId10"/>
    <p:sldId id="422" r:id="rId11"/>
    <p:sldId id="423" r:id="rId12"/>
    <p:sldId id="424" r:id="rId13"/>
    <p:sldId id="393" r:id="rId14"/>
    <p:sldId id="425" r:id="rId15"/>
    <p:sldId id="394" r:id="rId16"/>
    <p:sldId id="401" r:id="rId17"/>
    <p:sldId id="402" r:id="rId18"/>
    <p:sldId id="396" r:id="rId19"/>
    <p:sldId id="400" r:id="rId20"/>
    <p:sldId id="403" r:id="rId21"/>
    <p:sldId id="404" r:id="rId22"/>
    <p:sldId id="405" r:id="rId23"/>
    <p:sldId id="391" r:id="rId24"/>
    <p:sldId id="392" r:id="rId25"/>
    <p:sldId id="410" r:id="rId26"/>
    <p:sldId id="421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373" r:id="rId38"/>
    <p:sldId id="370" r:id="rId39"/>
    <p:sldId id="371" r:id="rId40"/>
    <p:sldId id="374" r:id="rId41"/>
    <p:sldId id="375" r:id="rId42"/>
    <p:sldId id="406" r:id="rId43"/>
    <p:sldId id="369" r:id="rId44"/>
    <p:sldId id="379" r:id="rId45"/>
    <p:sldId id="380" r:id="rId46"/>
    <p:sldId id="386" r:id="rId47"/>
    <p:sldId id="387" r:id="rId48"/>
    <p:sldId id="33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66C6-D92F-BD4A-84CF-B5BBC5FE4424}" type="datetimeFigureOut">
              <a:rPr lang="ru-RU" smtClean="0"/>
              <a:pPr/>
              <a:t>30.03.17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FB04F-47F7-8B40-934F-836DAADD6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38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F6C28-C9EB-C747-9355-02D40FE4C669}" type="datetimeFigureOut">
              <a:rPr lang="ru-RU" smtClean="0"/>
              <a:pPr/>
              <a:t>30.03.17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BC87B-B6BA-F44B-8495-CC1663642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17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14859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4859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36347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14859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36347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75" y="1492250"/>
            <a:ext cx="4038600" cy="93345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4919337"/>
            <a:ext cx="4038600" cy="748553"/>
          </a:xfrm>
        </p:spPr>
        <p:txBody>
          <a:bodyPr>
            <a:normAutofit/>
          </a:bodyPr>
          <a:lstStyle>
            <a:lvl1pPr marL="0" indent="0" algn="r">
              <a:spcBef>
                <a:spcPts val="300"/>
              </a:spcBef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90000"/>
              </a:lnSpc>
              <a:defRPr sz="4400">
                <a:latin typeface="Arial Black"/>
                <a:cs typeface="Arial Black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55600" indent="-3556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622300" indent="-3937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812800" indent="-3556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3pPr>
            <a:lvl4pPr marL="1079500" indent="-3937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4pPr>
            <a:lvl5pPr marL="1257300" indent="-3429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8609" y="6249334"/>
            <a:ext cx="554038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7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1300" y="1492250"/>
            <a:ext cx="4403500" cy="31162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Neural nets</a:t>
            </a:r>
            <a:r>
              <a:rPr lang="ru-RU" sz="4400" b="1" dirty="0" smtClean="0"/>
              <a:t>:</a:t>
            </a:r>
            <a:r>
              <a:rPr lang="en-US" sz="4400" b="1" dirty="0" smtClean="0"/>
              <a:t> </a:t>
            </a:r>
            <a:r>
              <a:rPr lang="en-US" sz="4400" b="1" dirty="0" smtClean="0">
                <a:latin typeface="Arial"/>
                <a:cs typeface="Arial"/>
              </a:rPr>
              <a:t>Contributors’ Slides</a:t>
            </a:r>
            <a:r>
              <a:rPr lang="ru-RU" sz="4400" b="1" dirty="0" smtClean="0">
                <a:latin typeface="Arial"/>
                <a:cs typeface="Arial"/>
              </a:rPr>
              <a:t> </a:t>
            </a:r>
            <a:endParaRPr lang="ru-RU" sz="4400" dirty="0"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574" y="4608450"/>
            <a:ext cx="4247926" cy="1085906"/>
          </a:xfrm>
        </p:spPr>
        <p:txBody>
          <a:bodyPr>
            <a:noAutofit/>
          </a:bodyPr>
          <a:lstStyle/>
          <a:p>
            <a:pPr algn="r"/>
            <a:r>
              <a:rPr lang="en-US" sz="2100" dirty="0" smtClean="0"/>
              <a:t>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62199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663366"/>
                </a:solidFill>
              </a:rPr>
              <a:t>История развития</a:t>
            </a:r>
            <a:endParaRPr lang="ru-RU" sz="60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9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История развития нейронных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200" y="1828800"/>
            <a:ext cx="8826499" cy="431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400" dirty="0" smtClean="0"/>
              <a:t>1943 – </a:t>
            </a:r>
            <a:r>
              <a:rPr lang="ru-RU" sz="2400" dirty="0" err="1" smtClean="0"/>
              <a:t>У.Маккалок</a:t>
            </a:r>
            <a:r>
              <a:rPr lang="ru-RU" sz="2400" dirty="0" smtClean="0"/>
              <a:t>, </a:t>
            </a:r>
            <a:r>
              <a:rPr lang="ru-RU" sz="2400" dirty="0" err="1" smtClean="0"/>
              <a:t>У.Питтс</a:t>
            </a:r>
            <a:r>
              <a:rPr lang="ru-RU" sz="2400" dirty="0" smtClean="0"/>
              <a:t> – формализация понятия «нейронная сеть»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400" dirty="0" smtClean="0"/>
              <a:t>1949 – </a:t>
            </a:r>
            <a:r>
              <a:rPr lang="ru-RU" sz="2400" dirty="0" err="1" smtClean="0"/>
              <a:t>Д.Хебб</a:t>
            </a:r>
            <a:r>
              <a:rPr lang="ru-RU" sz="2400" dirty="0" smtClean="0"/>
              <a:t> предложил первый алгоритм обучения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400" dirty="0" smtClean="0"/>
              <a:t>1958 – </a:t>
            </a:r>
            <a:r>
              <a:rPr lang="ru-RU" sz="2400" dirty="0" err="1" smtClean="0"/>
              <a:t>Ф.Розенблатт</a:t>
            </a:r>
            <a:r>
              <a:rPr lang="ru-RU" sz="2400" dirty="0" smtClean="0"/>
              <a:t> изобрёл однослойный </a:t>
            </a:r>
            <a:r>
              <a:rPr lang="ru-RU" sz="2400" dirty="0" err="1" smtClean="0"/>
              <a:t>перцептрон</a:t>
            </a:r>
            <a:endParaRPr lang="ru-RU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400" dirty="0" smtClean="0"/>
              <a:t>1969 – </a:t>
            </a:r>
            <a:r>
              <a:rPr lang="ru-RU" sz="2400" dirty="0" err="1" smtClean="0"/>
              <a:t>М.Минский</a:t>
            </a:r>
            <a:r>
              <a:rPr lang="ru-RU" sz="2400" dirty="0" smtClean="0"/>
              <a:t> опубликовал формальное доказательство ограниченности </a:t>
            </a:r>
            <a:r>
              <a:rPr lang="ru-RU" sz="2400" dirty="0" err="1" smtClean="0"/>
              <a:t>перцептрона</a:t>
            </a:r>
            <a:r>
              <a:rPr lang="ru-RU" sz="2400" dirty="0" smtClean="0"/>
              <a:t>, снижение интереса к нейронным сетям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400" dirty="0" smtClean="0"/>
              <a:t>1974 – Пол </a:t>
            </a:r>
            <a:r>
              <a:rPr lang="ru-RU" sz="2400" dirty="0" err="1" smtClean="0"/>
              <a:t>Дж.Вербос</a:t>
            </a:r>
            <a:r>
              <a:rPr lang="ru-RU" sz="2400" dirty="0" smtClean="0"/>
              <a:t> и </a:t>
            </a:r>
            <a:r>
              <a:rPr lang="ru-RU" sz="2400" dirty="0" err="1" smtClean="0"/>
              <a:t>А.И.Галушкин</a:t>
            </a:r>
            <a:r>
              <a:rPr lang="ru-RU" sz="2400" dirty="0" smtClean="0"/>
              <a:t> – алгоритм обратного распространения ошибки для обучения многослойных </a:t>
            </a:r>
            <a:r>
              <a:rPr lang="ru-RU" sz="2400" dirty="0" err="1" smtClean="0"/>
              <a:t>перцептронов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Булгакова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0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История развития нейронных сетей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200" y="1828800"/>
            <a:ext cx="8940800" cy="431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400" dirty="0" smtClean="0"/>
              <a:t>1982 – </a:t>
            </a:r>
            <a:r>
              <a:rPr lang="ru-RU" sz="2400" dirty="0" err="1" smtClean="0"/>
              <a:t>Дж.Хопфилд</a:t>
            </a:r>
            <a:r>
              <a:rPr lang="ru-RU" sz="2400" dirty="0"/>
              <a:t> </a:t>
            </a:r>
            <a:r>
              <a:rPr lang="ru-RU" sz="2400" dirty="0" smtClean="0"/>
              <a:t>изобрёл </a:t>
            </a:r>
            <a:r>
              <a:rPr lang="ru-RU" sz="2400" dirty="0" err="1" smtClean="0"/>
              <a:t>полносвязную</a:t>
            </a:r>
            <a:r>
              <a:rPr lang="ru-RU" sz="2400" dirty="0" smtClean="0"/>
              <a:t> нейронную сеть с симметричной матрицей связей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400" dirty="0" smtClean="0"/>
              <a:t>1985 – </a:t>
            </a:r>
            <a:r>
              <a:rPr lang="ru-RU" sz="2400" dirty="0" err="1" smtClean="0"/>
              <a:t>Дж.Хинтон</a:t>
            </a:r>
            <a:r>
              <a:rPr lang="ru-RU" sz="2400" dirty="0" smtClean="0"/>
              <a:t>, </a:t>
            </a:r>
            <a:r>
              <a:rPr lang="ru-RU" sz="2400" dirty="0" err="1" smtClean="0"/>
              <a:t>Т.Сейновски</a:t>
            </a:r>
            <a:r>
              <a:rPr lang="ru-RU" sz="2400" dirty="0" smtClean="0"/>
              <a:t> – изобретение машины Больцмана (стохастическая рекуррентная нейронная сеть)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400" dirty="0" smtClean="0"/>
              <a:t>1986 – </a:t>
            </a:r>
            <a:r>
              <a:rPr lang="ru-RU" sz="2400" dirty="0" err="1" smtClean="0"/>
              <a:t>Д.Румельхарт</a:t>
            </a:r>
            <a:r>
              <a:rPr lang="ru-RU" sz="2400" dirty="0" smtClean="0"/>
              <a:t>, </a:t>
            </a:r>
            <a:r>
              <a:rPr lang="ru-RU" sz="2400" dirty="0" err="1" smtClean="0"/>
              <a:t>Дж.Хинтон</a:t>
            </a:r>
            <a:r>
              <a:rPr lang="ru-RU" sz="2400" dirty="0" smtClean="0"/>
              <a:t> и </a:t>
            </a:r>
            <a:r>
              <a:rPr lang="ru-RU" sz="2400" dirty="0" err="1" smtClean="0"/>
              <a:t>Р.Вильямс</a:t>
            </a:r>
            <a:r>
              <a:rPr lang="ru-RU" sz="2400" dirty="0" smtClean="0"/>
              <a:t> – развитие метода обратного распространения ошибки, взрыв интереса к обучаемым нейронным сетям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sz="2400" dirty="0" smtClean="0"/>
              <a:t>2007 – </a:t>
            </a:r>
            <a:r>
              <a:rPr lang="ru-RU" sz="2400" dirty="0" err="1" smtClean="0"/>
              <a:t>Дж.Хинтон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праправнук </a:t>
            </a:r>
            <a:r>
              <a:rPr lang="ru-RU" sz="2400" dirty="0" err="1" smtClean="0"/>
              <a:t>Дж.Буля</a:t>
            </a:r>
            <a:r>
              <a:rPr lang="en-US" sz="2400" dirty="0" smtClean="0"/>
              <a:t>)</a:t>
            </a:r>
            <a:r>
              <a:rPr lang="ru-RU" sz="2400" dirty="0" smtClean="0"/>
              <a:t> – алгоритмы глубокого обучения многослойных нейронных сетей с использованием ограниченной машины Больцмана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Булгакова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2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663366"/>
                </a:solidFill>
              </a:rPr>
              <a:t>Нейронная сеть</a:t>
            </a:r>
            <a:endParaRPr lang="ru-RU" sz="72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3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5" y="1407886"/>
            <a:ext cx="6952527" cy="384628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Мищенко Николай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8474" y="275772"/>
            <a:ext cx="7556313" cy="8708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ru-RU" smtClean="0"/>
              <a:t>Нейрон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24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нимок экрана 2017-03-30 в 13.52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5" r="-18365"/>
          <a:stretch>
            <a:fillRect/>
          </a:stretch>
        </p:blipFill>
        <p:spPr>
          <a:xfrm>
            <a:off x="-1680886" y="-3829"/>
            <a:ext cx="12509499" cy="686182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0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нимок экрана 2017-03-30 в 13.56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88" r="-18388"/>
          <a:stretch>
            <a:fillRect/>
          </a:stretch>
        </p:blipFill>
        <p:spPr>
          <a:xfrm>
            <a:off x="-1660526" y="0"/>
            <a:ext cx="12487740" cy="68500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6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нимок экрана 2017-03-30 в 14.00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12" r="-18412"/>
          <a:stretch>
            <a:fillRect/>
          </a:stretch>
        </p:blipFill>
        <p:spPr>
          <a:xfrm>
            <a:off x="-1685926" y="0"/>
            <a:ext cx="12371978" cy="67865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1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нимок экрана 2017-03-30 в 13.53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20" r="-18020"/>
          <a:stretch>
            <a:fillRect/>
          </a:stretch>
        </p:blipFill>
        <p:spPr>
          <a:xfrm>
            <a:off x="-1495426" y="114300"/>
            <a:ext cx="12265026" cy="672789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3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нимок экрана 2017-03-30 в 13.55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40" r="-18240"/>
          <a:stretch>
            <a:fillRect/>
          </a:stretch>
        </p:blipFill>
        <p:spPr>
          <a:xfrm>
            <a:off x="-1673226" y="-3829"/>
            <a:ext cx="12555494" cy="688722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8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 </a:t>
            </a:r>
            <a:r>
              <a:rPr lang="en-US" dirty="0" err="1" smtClean="0"/>
              <a:t>tachnology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questions to be discussed in lecture: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Why it works?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it might not work?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needs to be done?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has been done?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/>
                </a:solidFill>
              </a:rPr>
              <a:t>Popov V.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8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Modeling neuron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Попов К.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04672" y="2392151"/>
            <a:ext cx="603504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804672" y="4089359"/>
            <a:ext cx="603504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x</a:t>
            </a:r>
            <a:r>
              <a:rPr lang="en-US" sz="1600" baseline="-25000" dirty="0" err="1" smtClean="0"/>
              <a:t>n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2121408" y="2390129"/>
            <a:ext cx="603504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2121408" y="4113245"/>
            <a:ext cx="603504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x</a:t>
            </a:r>
            <a:r>
              <a:rPr lang="en-US" sz="1600" baseline="-25000" dirty="0" err="1"/>
              <a:t>n</a:t>
            </a:r>
            <a:endParaRPr lang="ru-RU" sz="1600" dirty="0"/>
          </a:p>
        </p:txBody>
      </p:sp>
      <p:sp>
        <p:nvSpPr>
          <p:cNvPr id="13" name="Овал 12"/>
          <p:cNvSpPr/>
          <p:nvPr/>
        </p:nvSpPr>
        <p:spPr>
          <a:xfrm>
            <a:off x="2121408" y="3389313"/>
            <a:ext cx="603504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w</a:t>
            </a:r>
            <a:r>
              <a:rPr lang="en-US" sz="1600" baseline="-25000" dirty="0" err="1"/>
              <a:t>n</a:t>
            </a:r>
            <a:endParaRPr lang="ru-RU" sz="1600" dirty="0"/>
          </a:p>
        </p:txBody>
      </p:sp>
      <p:sp>
        <p:nvSpPr>
          <p:cNvPr id="14" name="Овал 13"/>
          <p:cNvSpPr/>
          <p:nvPr/>
        </p:nvSpPr>
        <p:spPr>
          <a:xfrm>
            <a:off x="2121408" y="1538244"/>
            <a:ext cx="603504" cy="2936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</a:t>
            </a:r>
            <a:r>
              <a:rPr lang="en-US" sz="1600" baseline="-25000" dirty="0" smtClean="0"/>
              <a:t>1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38144" y="2321052"/>
            <a:ext cx="1392650" cy="20573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∑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24728" y="2317475"/>
            <a:ext cx="1325880" cy="20573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72124" y="3195268"/>
            <a:ext cx="603504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z</a:t>
            </a:r>
            <a:endParaRPr lang="ru-RU" sz="1600" dirty="0"/>
          </a:p>
        </p:txBody>
      </p:sp>
      <p:cxnSp>
        <p:nvCxnSpPr>
          <p:cNvPr id="19" name="Скругленная соединительная линия 18"/>
          <p:cNvCxnSpPr>
            <a:stCxn id="6" idx="6"/>
            <a:endCxn id="11" idx="3"/>
          </p:cNvCxnSpPr>
          <p:nvPr/>
        </p:nvCxnSpPr>
        <p:spPr>
          <a:xfrm>
            <a:off x="1408176" y="2543027"/>
            <a:ext cx="801613" cy="104663"/>
          </a:xfrm>
          <a:prstGeom prst="curvedConnector4">
            <a:avLst>
              <a:gd name="adj1" fmla="val 44487"/>
              <a:gd name="adj2" fmla="val 31841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stCxn id="8" idx="6"/>
            <a:endCxn id="12" idx="3"/>
          </p:cNvCxnSpPr>
          <p:nvPr/>
        </p:nvCxnSpPr>
        <p:spPr>
          <a:xfrm>
            <a:off x="1408176" y="4240235"/>
            <a:ext cx="801613" cy="130571"/>
          </a:xfrm>
          <a:prstGeom prst="curvedConnector4">
            <a:avLst>
              <a:gd name="adj1" fmla="val 44487"/>
              <a:gd name="adj2" fmla="val 27507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4"/>
            <a:endCxn id="11" idx="0"/>
          </p:cNvCxnSpPr>
          <p:nvPr/>
        </p:nvCxnSpPr>
        <p:spPr>
          <a:xfrm>
            <a:off x="2423160" y="1831847"/>
            <a:ext cx="0" cy="558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4"/>
            <a:endCxn id="12" idx="0"/>
          </p:cNvCxnSpPr>
          <p:nvPr/>
        </p:nvCxnSpPr>
        <p:spPr>
          <a:xfrm>
            <a:off x="2423160" y="3691065"/>
            <a:ext cx="0" cy="422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>
            <a:stCxn id="12" idx="6"/>
            <a:endCxn id="15" idx="1"/>
          </p:cNvCxnSpPr>
          <p:nvPr/>
        </p:nvCxnSpPr>
        <p:spPr>
          <a:xfrm flipV="1">
            <a:off x="2724912" y="3349721"/>
            <a:ext cx="713232" cy="91440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>
            <a:stCxn id="11" idx="6"/>
            <a:endCxn id="15" idx="1"/>
          </p:cNvCxnSpPr>
          <p:nvPr/>
        </p:nvCxnSpPr>
        <p:spPr>
          <a:xfrm>
            <a:off x="2724912" y="2541005"/>
            <a:ext cx="713232" cy="80871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5" idx="3"/>
            <a:endCxn id="16" idx="1"/>
          </p:cNvCxnSpPr>
          <p:nvPr/>
        </p:nvCxnSpPr>
        <p:spPr>
          <a:xfrm flipV="1">
            <a:off x="4830794" y="3346144"/>
            <a:ext cx="993934" cy="3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6" idx="3"/>
            <a:endCxn id="17" idx="2"/>
          </p:cNvCxnSpPr>
          <p:nvPr/>
        </p:nvCxnSpPr>
        <p:spPr>
          <a:xfrm>
            <a:off x="7150608" y="3346144"/>
            <a:ext cx="8215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67628" y="2541005"/>
            <a:ext cx="0" cy="1548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971032" y="3346144"/>
            <a:ext cx="960120" cy="35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971032" y="3349721"/>
            <a:ext cx="48006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451092" y="2945363"/>
            <a:ext cx="0" cy="40078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451092" y="2945363"/>
            <a:ext cx="58978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1865" y="1767036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(0,1) input</a:t>
            </a:r>
            <a:endParaRPr lang="ru-RU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106424" y="4617720"/>
            <a:ext cx="0" cy="7132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0888" y="5362637"/>
            <a:ext cx="14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Values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844366" y="2954724"/>
            <a:ext cx="386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</a:p>
          <a:p>
            <a:r>
              <a:rPr lang="en-US" dirty="0" smtClean="0"/>
              <a:t>...</a:t>
            </a:r>
          </a:p>
          <a:p>
            <a:r>
              <a:rPr lang="en-US" dirty="0" smtClean="0"/>
              <a:t>...</a:t>
            </a:r>
            <a:endParaRPr lang="ru-RU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2496312" y="4622499"/>
            <a:ext cx="0" cy="6666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02536" y="5362637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Multiplied</a:t>
            </a:r>
            <a:br>
              <a:rPr lang="en-US" dirty="0" smtClean="0"/>
            </a:br>
            <a:r>
              <a:rPr lang="en-US" dirty="0" smtClean="0"/>
              <a:t>by weight</a:t>
            </a:r>
            <a:endParaRPr lang="ru-RU" dirty="0"/>
          </a:p>
        </p:txBody>
      </p:sp>
      <p:cxnSp>
        <p:nvCxnSpPr>
          <p:cNvPr id="61" name="Прямая со стрелкой 60"/>
          <p:cNvCxnSpPr/>
          <p:nvPr/>
        </p:nvCxnSpPr>
        <p:spPr>
          <a:xfrm flipH="1">
            <a:off x="2962656" y="1538244"/>
            <a:ext cx="896112" cy="14680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917275" y="1213038"/>
            <a:ext cx="10935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Modeling </a:t>
            </a:r>
            <a:br>
              <a:rPr lang="en-US" sz="1400" dirty="0" smtClean="0"/>
            </a:br>
            <a:r>
              <a:rPr lang="en-US" sz="1400" dirty="0" smtClean="0"/>
              <a:t>synaptic </a:t>
            </a:r>
            <a:br>
              <a:rPr lang="en-US" sz="1400" dirty="0" smtClean="0"/>
            </a:br>
            <a:r>
              <a:rPr lang="en-US" sz="1400" dirty="0" smtClean="0"/>
              <a:t>connection</a:t>
            </a:r>
            <a:endParaRPr lang="ru-RU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3700490" y="4370806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5648160" y="4379745"/>
            <a:ext cx="171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box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6289986" y="3346144"/>
            <a:ext cx="267424" cy="37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31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What are we modeling?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4318934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400" dirty="0" smtClean="0"/>
              <a:t>All or none (binary output)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400" dirty="0" smtClean="0"/>
              <a:t>Cumulative influence (summer)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400" dirty="0" smtClean="0"/>
              <a:t>Synaptic weight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Not modeling: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400" dirty="0" smtClean="0"/>
              <a:t>Refractory period</a:t>
            </a:r>
            <a:r>
              <a:rPr lang="ru-RU" sz="2400" dirty="0" smtClean="0"/>
              <a:t> (</a:t>
            </a:r>
            <a:r>
              <a:rPr lang="ru-RU" sz="2400" i="1" dirty="0" smtClean="0"/>
              <a:t>биол. </a:t>
            </a:r>
            <a:r>
              <a:rPr lang="ru-RU" sz="2400" dirty="0" smtClean="0"/>
              <a:t>период </a:t>
            </a:r>
            <a:r>
              <a:rPr lang="ru-RU" sz="2400" dirty="0" err="1" smtClean="0"/>
              <a:t>невозбудимости</a:t>
            </a:r>
            <a:r>
              <a:rPr lang="ru-RU" sz="2400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400" dirty="0"/>
              <a:t>A</a:t>
            </a:r>
            <a:r>
              <a:rPr lang="en-US" sz="2400" dirty="0" smtClean="0"/>
              <a:t>xonal bifurcation (</a:t>
            </a:r>
            <a:r>
              <a:rPr lang="ru-RU" sz="2400" dirty="0" smtClean="0"/>
              <a:t>ветвление аксонов)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r>
              <a:rPr lang="en-US" sz="2400" dirty="0" smtClean="0"/>
              <a:t>Time patterns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Попов К.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85216" y="3703320"/>
            <a:ext cx="7616952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63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Threshold Trick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accent3"/>
                </a:solidFill>
              </a:rPr>
              <a:t>Попов К.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04672" y="2392151"/>
            <a:ext cx="603504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804672" y="4089359"/>
            <a:ext cx="603504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x</a:t>
            </a:r>
            <a:r>
              <a:rPr lang="en-US" sz="1600" baseline="-25000" dirty="0" err="1" smtClean="0"/>
              <a:t>n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2121408" y="2390129"/>
            <a:ext cx="603504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2121408" y="4113245"/>
            <a:ext cx="603504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x</a:t>
            </a:r>
            <a:r>
              <a:rPr lang="en-US" sz="1600" baseline="-25000" dirty="0" err="1"/>
              <a:t>n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2121408" y="3389313"/>
            <a:ext cx="603504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w</a:t>
            </a:r>
            <a:r>
              <a:rPr lang="en-US" sz="1600" baseline="-25000" dirty="0" err="1"/>
              <a:t>n</a:t>
            </a:r>
            <a:endParaRPr lang="ru-RU" sz="1600" dirty="0"/>
          </a:p>
        </p:txBody>
      </p:sp>
      <p:sp>
        <p:nvSpPr>
          <p:cNvPr id="13" name="Овал 12"/>
          <p:cNvSpPr/>
          <p:nvPr/>
        </p:nvSpPr>
        <p:spPr>
          <a:xfrm>
            <a:off x="2121408" y="1538244"/>
            <a:ext cx="603504" cy="2936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</a:t>
            </a:r>
            <a:r>
              <a:rPr lang="en-US" sz="1600" baseline="-25000" dirty="0" smtClean="0"/>
              <a:t>1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38144" y="2321052"/>
            <a:ext cx="1392650" cy="20573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∑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24728" y="2317475"/>
            <a:ext cx="1325880" cy="20573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972124" y="3195268"/>
            <a:ext cx="603504" cy="3017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z</a:t>
            </a:r>
            <a:endParaRPr lang="ru-RU" sz="1600" dirty="0"/>
          </a:p>
        </p:txBody>
      </p:sp>
      <p:cxnSp>
        <p:nvCxnSpPr>
          <p:cNvPr id="17" name="Скругленная соединительная линия 16"/>
          <p:cNvCxnSpPr>
            <a:stCxn id="8" idx="6"/>
            <a:endCxn id="10" idx="3"/>
          </p:cNvCxnSpPr>
          <p:nvPr/>
        </p:nvCxnSpPr>
        <p:spPr>
          <a:xfrm>
            <a:off x="1408176" y="2543027"/>
            <a:ext cx="801613" cy="104663"/>
          </a:xfrm>
          <a:prstGeom prst="curvedConnector4">
            <a:avLst>
              <a:gd name="adj1" fmla="val 44487"/>
              <a:gd name="adj2" fmla="val 31841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>
            <a:stCxn id="9" idx="6"/>
            <a:endCxn id="11" idx="3"/>
          </p:cNvCxnSpPr>
          <p:nvPr/>
        </p:nvCxnSpPr>
        <p:spPr>
          <a:xfrm>
            <a:off x="1408176" y="4240235"/>
            <a:ext cx="801613" cy="130571"/>
          </a:xfrm>
          <a:prstGeom prst="curvedConnector4">
            <a:avLst>
              <a:gd name="adj1" fmla="val 44487"/>
              <a:gd name="adj2" fmla="val 27507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4"/>
            <a:endCxn id="10" idx="0"/>
          </p:cNvCxnSpPr>
          <p:nvPr/>
        </p:nvCxnSpPr>
        <p:spPr>
          <a:xfrm>
            <a:off x="2423160" y="1831847"/>
            <a:ext cx="0" cy="558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4"/>
            <a:endCxn id="11" idx="0"/>
          </p:cNvCxnSpPr>
          <p:nvPr/>
        </p:nvCxnSpPr>
        <p:spPr>
          <a:xfrm>
            <a:off x="2423160" y="3691065"/>
            <a:ext cx="0" cy="422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stCxn id="11" idx="6"/>
            <a:endCxn id="14" idx="1"/>
          </p:cNvCxnSpPr>
          <p:nvPr/>
        </p:nvCxnSpPr>
        <p:spPr>
          <a:xfrm flipV="1">
            <a:off x="2724912" y="3349721"/>
            <a:ext cx="713232" cy="91440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>
            <a:stCxn id="10" idx="6"/>
            <a:endCxn id="14" idx="1"/>
          </p:cNvCxnSpPr>
          <p:nvPr/>
        </p:nvCxnSpPr>
        <p:spPr>
          <a:xfrm>
            <a:off x="2724912" y="2541005"/>
            <a:ext cx="713232" cy="80871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3"/>
            <a:endCxn id="15" idx="1"/>
          </p:cNvCxnSpPr>
          <p:nvPr/>
        </p:nvCxnSpPr>
        <p:spPr>
          <a:xfrm flipV="1">
            <a:off x="4830794" y="3346144"/>
            <a:ext cx="993934" cy="3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3"/>
            <a:endCxn id="16" idx="2"/>
          </p:cNvCxnSpPr>
          <p:nvPr/>
        </p:nvCxnSpPr>
        <p:spPr>
          <a:xfrm>
            <a:off x="7150608" y="3346144"/>
            <a:ext cx="8215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67628" y="2541005"/>
            <a:ext cx="0" cy="1548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971032" y="3346144"/>
            <a:ext cx="960120" cy="35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971032" y="3349721"/>
            <a:ext cx="480060" cy="0"/>
          </a:xfrm>
          <a:prstGeom prst="line">
            <a:avLst/>
          </a:prstGeom>
          <a:ln>
            <a:solidFill>
              <a:schemeClr val="accent5">
                <a:alpha val="54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451092" y="2945363"/>
            <a:ext cx="0" cy="400781"/>
          </a:xfrm>
          <a:prstGeom prst="line">
            <a:avLst/>
          </a:prstGeom>
          <a:ln>
            <a:solidFill>
              <a:schemeClr val="accent5">
                <a:alpha val="54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451092" y="2945363"/>
            <a:ext cx="589788" cy="0"/>
          </a:xfrm>
          <a:prstGeom prst="line">
            <a:avLst/>
          </a:prstGeom>
          <a:ln>
            <a:solidFill>
              <a:schemeClr val="accent5">
                <a:alpha val="54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106424" y="4617720"/>
            <a:ext cx="0" cy="7132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0888" y="5362637"/>
            <a:ext cx="14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Values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844366" y="2954724"/>
            <a:ext cx="386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</a:p>
          <a:p>
            <a:r>
              <a:rPr lang="en-US" dirty="0" smtClean="0"/>
              <a:t>...</a:t>
            </a:r>
          </a:p>
          <a:p>
            <a:r>
              <a:rPr lang="en-US" dirty="0" smtClean="0"/>
              <a:t>...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2496312" y="4622499"/>
            <a:ext cx="0" cy="6666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02536" y="5362637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Multiplied</a:t>
            </a:r>
            <a:br>
              <a:rPr lang="en-US" dirty="0" smtClean="0"/>
            </a:br>
            <a:r>
              <a:rPr lang="en-US" dirty="0" smtClean="0"/>
              <a:t>by weight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700490" y="4370806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648160" y="4379745"/>
            <a:ext cx="171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box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289986" y="3346144"/>
            <a:ext cx="267424" cy="37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3096986" y="1416196"/>
            <a:ext cx="603504" cy="30175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</a:t>
            </a:r>
            <a:endParaRPr lang="ru-RU" sz="1600" dirty="0"/>
          </a:p>
        </p:txBody>
      </p:sp>
      <p:sp>
        <p:nvSpPr>
          <p:cNvPr id="41" name="Овал 40"/>
          <p:cNvSpPr/>
          <p:nvPr/>
        </p:nvSpPr>
        <p:spPr>
          <a:xfrm>
            <a:off x="4134469" y="1422201"/>
            <a:ext cx="603504" cy="30175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-1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136392" y="1933884"/>
            <a:ext cx="603504" cy="293603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</a:t>
            </a:r>
            <a:r>
              <a:rPr lang="en-US" sz="1600" baseline="-25000" dirty="0" smtClean="0"/>
              <a:t>1</a:t>
            </a:r>
            <a:endParaRPr lang="ru-RU" sz="1600" dirty="0"/>
          </a:p>
        </p:txBody>
      </p:sp>
      <p:cxnSp>
        <p:nvCxnSpPr>
          <p:cNvPr id="43" name="Прямая со стрелкой 42"/>
          <p:cNvCxnSpPr>
            <a:stCxn id="42" idx="0"/>
            <a:endCxn id="40" idx="4"/>
          </p:cNvCxnSpPr>
          <p:nvPr/>
        </p:nvCxnSpPr>
        <p:spPr>
          <a:xfrm flipH="1" flipV="1">
            <a:off x="3398738" y="1717948"/>
            <a:ext cx="39406" cy="2159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41" idx="2"/>
            <a:endCxn id="40" idx="6"/>
          </p:cNvCxnSpPr>
          <p:nvPr/>
        </p:nvCxnSpPr>
        <p:spPr>
          <a:xfrm flipH="1" flipV="1">
            <a:off x="3700490" y="1567072"/>
            <a:ext cx="433979" cy="6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>
            <a:stCxn id="40" idx="2"/>
            <a:endCxn id="14" idx="1"/>
          </p:cNvCxnSpPr>
          <p:nvPr/>
        </p:nvCxnSpPr>
        <p:spPr>
          <a:xfrm rot="10800000" flipH="1" flipV="1">
            <a:off x="3096986" y="1567071"/>
            <a:ext cx="341158" cy="1782649"/>
          </a:xfrm>
          <a:prstGeom prst="curvedConnector3">
            <a:avLst>
              <a:gd name="adj1" fmla="val -67007"/>
            </a:avLst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39896" y="189137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=T</a:t>
            </a:r>
            <a:endParaRPr lang="ru-RU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971032" y="3359082"/>
            <a:ext cx="19659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6167628" y="2954724"/>
            <a:ext cx="0" cy="40078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167628" y="2954724"/>
            <a:ext cx="58978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21225" y="5204826"/>
            <a:ext cx="18196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Getting rid of threshold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8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Neural net scheme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498475" y="5952967"/>
            <a:ext cx="39345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 dirty="0">
                <a:solidFill>
                  <a:schemeClr val="accent1"/>
                </a:solidFill>
                <a:latin typeface="Arial"/>
                <a:cs typeface="Arial"/>
              </a:rPr>
              <a:t>Михайлишин А.В.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781750" y="2325467"/>
            <a:ext cx="4017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-25000"/>
              <a:t>1</a:t>
            </a:r>
          </a:p>
        </p:txBody>
      </p:sp>
      <p:sp>
        <p:nvSpPr>
          <p:cNvPr id="32" name="Shape 32"/>
          <p:cNvSpPr txBox="1"/>
          <p:nvPr/>
        </p:nvSpPr>
        <p:spPr>
          <a:xfrm rot="-1771352">
            <a:off x="308574" y="1988806"/>
            <a:ext cx="1149633" cy="3897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(0, 1)</a:t>
            </a:r>
          </a:p>
        </p:txBody>
      </p:sp>
      <p:sp>
        <p:nvSpPr>
          <p:cNvPr id="33" name="Shape 33"/>
          <p:cNvSpPr/>
          <p:nvPr/>
        </p:nvSpPr>
        <p:spPr>
          <a:xfrm>
            <a:off x="1651200" y="2637200"/>
            <a:ext cx="401700" cy="535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X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1651200" y="1856867"/>
            <a:ext cx="4017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</a:t>
            </a:r>
          </a:p>
        </p:txBody>
      </p:sp>
      <p:sp>
        <p:nvSpPr>
          <p:cNvPr id="35" name="Shape 35"/>
          <p:cNvSpPr/>
          <p:nvPr/>
        </p:nvSpPr>
        <p:spPr>
          <a:xfrm>
            <a:off x="2993575" y="2744333"/>
            <a:ext cx="1439400" cy="2698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/>
          <p:nvPr/>
        </p:nvSpPr>
        <p:spPr>
          <a:xfrm>
            <a:off x="3119700" y="2958667"/>
            <a:ext cx="1183500" cy="22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⎲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/>
              <a:t>⎳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5140550" y="2744333"/>
            <a:ext cx="1439400" cy="2698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/>
          <p:nvPr/>
        </p:nvSpPr>
        <p:spPr>
          <a:xfrm>
            <a:off x="781750" y="4763867"/>
            <a:ext cx="4017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-25000"/>
              <a:t>n</a:t>
            </a:r>
          </a:p>
        </p:txBody>
      </p:sp>
      <p:sp>
        <p:nvSpPr>
          <p:cNvPr id="39" name="Shape 39"/>
          <p:cNvSpPr txBox="1"/>
          <p:nvPr/>
        </p:nvSpPr>
        <p:spPr>
          <a:xfrm rot="-1771352">
            <a:off x="301755" y="4401327"/>
            <a:ext cx="1254669" cy="3897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(0, 1)</a:t>
            </a:r>
          </a:p>
        </p:txBody>
      </p:sp>
      <p:sp>
        <p:nvSpPr>
          <p:cNvPr id="40" name="Shape 40"/>
          <p:cNvSpPr/>
          <p:nvPr/>
        </p:nvSpPr>
        <p:spPr>
          <a:xfrm>
            <a:off x="1651200" y="5075600"/>
            <a:ext cx="401700" cy="535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X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1651200" y="4295267"/>
            <a:ext cx="4017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n</a:t>
            </a:r>
          </a:p>
        </p:txBody>
      </p:sp>
      <p:cxnSp>
        <p:nvCxnSpPr>
          <p:cNvPr id="42" name="Shape 42"/>
          <p:cNvCxnSpPr>
            <a:stCxn id="31" idx="3"/>
            <a:endCxn id="33" idx="2"/>
          </p:cNvCxnSpPr>
          <p:nvPr/>
        </p:nvCxnSpPr>
        <p:spPr>
          <a:xfrm>
            <a:off x="1183450" y="2593267"/>
            <a:ext cx="467700" cy="3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" name="Shape 43"/>
          <p:cNvCxnSpPr>
            <a:stCxn id="34" idx="2"/>
            <a:endCxn id="33" idx="0"/>
          </p:cNvCxnSpPr>
          <p:nvPr/>
        </p:nvCxnSpPr>
        <p:spPr>
          <a:xfrm>
            <a:off x="1852050" y="2392467"/>
            <a:ext cx="0" cy="24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" name="Shape 44"/>
          <p:cNvCxnSpPr>
            <a:stCxn id="33" idx="6"/>
            <a:endCxn id="35" idx="1"/>
          </p:cNvCxnSpPr>
          <p:nvPr/>
        </p:nvCxnSpPr>
        <p:spPr>
          <a:xfrm>
            <a:off x="2052900" y="2905000"/>
            <a:ext cx="940800" cy="118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" name="Shape 45"/>
          <p:cNvCxnSpPr>
            <a:stCxn id="38" idx="3"/>
            <a:endCxn id="40" idx="2"/>
          </p:cNvCxnSpPr>
          <p:nvPr/>
        </p:nvCxnSpPr>
        <p:spPr>
          <a:xfrm>
            <a:off x="1183450" y="5031667"/>
            <a:ext cx="467700" cy="3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" name="Shape 46"/>
          <p:cNvCxnSpPr>
            <a:stCxn id="41" idx="2"/>
            <a:endCxn id="40" idx="0"/>
          </p:cNvCxnSpPr>
          <p:nvPr/>
        </p:nvCxnSpPr>
        <p:spPr>
          <a:xfrm>
            <a:off x="1852050" y="4830867"/>
            <a:ext cx="0" cy="24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" name="Shape 47"/>
          <p:cNvCxnSpPr>
            <a:stCxn id="40" idx="6"/>
            <a:endCxn id="35" idx="1"/>
          </p:cNvCxnSpPr>
          <p:nvPr/>
        </p:nvCxnSpPr>
        <p:spPr>
          <a:xfrm rot="10800000" flipH="1">
            <a:off x="2052900" y="4093400"/>
            <a:ext cx="940800" cy="125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8" name="Shape 48"/>
          <p:cNvSpPr txBox="1"/>
          <p:nvPr/>
        </p:nvSpPr>
        <p:spPr>
          <a:xfrm>
            <a:off x="160900" y="3272700"/>
            <a:ext cx="1373400" cy="74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b="1"/>
              <a:t>...</a:t>
            </a:r>
          </a:p>
        </p:txBody>
      </p:sp>
      <p:cxnSp>
        <p:nvCxnSpPr>
          <p:cNvPr id="49" name="Shape 49"/>
          <p:cNvCxnSpPr>
            <a:stCxn id="35" idx="3"/>
            <a:endCxn id="37" idx="1"/>
          </p:cNvCxnSpPr>
          <p:nvPr/>
        </p:nvCxnSpPr>
        <p:spPr>
          <a:xfrm>
            <a:off x="4432975" y="4093533"/>
            <a:ext cx="7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" name="Shape 50"/>
          <p:cNvSpPr txBox="1"/>
          <p:nvPr/>
        </p:nvSpPr>
        <p:spPr>
          <a:xfrm>
            <a:off x="2980900" y="5647300"/>
            <a:ext cx="14394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adder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5114500" y="5647300"/>
            <a:ext cx="14394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threshold function</a:t>
            </a:r>
          </a:p>
        </p:txBody>
      </p:sp>
      <p:cxnSp>
        <p:nvCxnSpPr>
          <p:cNvPr id="52" name="Shape 52"/>
          <p:cNvCxnSpPr/>
          <p:nvPr/>
        </p:nvCxnSpPr>
        <p:spPr>
          <a:xfrm>
            <a:off x="5545325" y="3358067"/>
            <a:ext cx="0" cy="127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" name="Shape 53"/>
          <p:cNvCxnSpPr/>
          <p:nvPr/>
        </p:nvCxnSpPr>
        <p:spPr>
          <a:xfrm rot="10800000">
            <a:off x="5263350" y="4024600"/>
            <a:ext cx="1023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" name="Shape 54"/>
          <p:cNvCxnSpPr/>
          <p:nvPr/>
        </p:nvCxnSpPr>
        <p:spPr>
          <a:xfrm rot="10800000">
            <a:off x="5263250" y="4024600"/>
            <a:ext cx="495000" cy="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5" name="Shape 55"/>
          <p:cNvCxnSpPr/>
          <p:nvPr/>
        </p:nvCxnSpPr>
        <p:spPr>
          <a:xfrm>
            <a:off x="5773925" y="3650300"/>
            <a:ext cx="0" cy="3740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" name="Shape 56"/>
          <p:cNvCxnSpPr/>
          <p:nvPr/>
        </p:nvCxnSpPr>
        <p:spPr>
          <a:xfrm rot="10800000">
            <a:off x="5764286" y="3666907"/>
            <a:ext cx="495000" cy="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" name="Shape 57"/>
          <p:cNvSpPr txBox="1"/>
          <p:nvPr/>
        </p:nvSpPr>
        <p:spPr>
          <a:xfrm>
            <a:off x="5625142" y="3946669"/>
            <a:ext cx="401700" cy="5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7078600" y="3825733"/>
            <a:ext cx="4017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</a:t>
            </a:r>
          </a:p>
        </p:txBody>
      </p:sp>
      <p:sp>
        <p:nvSpPr>
          <p:cNvPr id="59" name="Shape 59"/>
          <p:cNvSpPr txBox="1"/>
          <p:nvPr/>
        </p:nvSpPr>
        <p:spPr>
          <a:xfrm rot="2161766">
            <a:off x="7161816" y="3665083"/>
            <a:ext cx="966128" cy="3897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(0, 1)</a:t>
            </a:r>
          </a:p>
        </p:txBody>
      </p:sp>
      <p:cxnSp>
        <p:nvCxnSpPr>
          <p:cNvPr id="60" name="Shape 60"/>
          <p:cNvCxnSpPr>
            <a:stCxn id="37" idx="3"/>
            <a:endCxn id="58" idx="1"/>
          </p:cNvCxnSpPr>
          <p:nvPr/>
        </p:nvCxnSpPr>
        <p:spPr>
          <a:xfrm>
            <a:off x="6579950" y="4093533"/>
            <a:ext cx="49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63566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6827225" y="1684533"/>
            <a:ext cx="1373400" cy="153720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Neural net scheme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498475" y="5952967"/>
            <a:ext cx="39345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 dirty="0">
                <a:solidFill>
                  <a:schemeClr val="accent1"/>
                </a:solidFill>
                <a:latin typeface="Arial"/>
                <a:cs typeface="Arial"/>
              </a:rPr>
              <a:t>Михайлишин А.В.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781750" y="2325467"/>
            <a:ext cx="4017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-25000"/>
              <a:t>1</a:t>
            </a:r>
          </a:p>
        </p:txBody>
      </p:sp>
      <p:sp>
        <p:nvSpPr>
          <p:cNvPr id="69" name="Shape 69"/>
          <p:cNvSpPr txBox="1"/>
          <p:nvPr/>
        </p:nvSpPr>
        <p:spPr>
          <a:xfrm rot="-1771352">
            <a:off x="322902" y="2043187"/>
            <a:ext cx="928917" cy="3897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(0, 1)</a:t>
            </a:r>
          </a:p>
        </p:txBody>
      </p:sp>
      <p:sp>
        <p:nvSpPr>
          <p:cNvPr id="70" name="Shape 70"/>
          <p:cNvSpPr/>
          <p:nvPr/>
        </p:nvSpPr>
        <p:spPr>
          <a:xfrm>
            <a:off x="1651200" y="2637200"/>
            <a:ext cx="401700" cy="535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X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1651200" y="1856867"/>
            <a:ext cx="4017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</a:t>
            </a:r>
          </a:p>
        </p:txBody>
      </p:sp>
      <p:sp>
        <p:nvSpPr>
          <p:cNvPr id="72" name="Shape 72"/>
          <p:cNvSpPr/>
          <p:nvPr/>
        </p:nvSpPr>
        <p:spPr>
          <a:xfrm>
            <a:off x="2993575" y="2744333"/>
            <a:ext cx="1439400" cy="2698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3119700" y="2958667"/>
            <a:ext cx="1183500" cy="22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⎲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⎳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5140550" y="2744333"/>
            <a:ext cx="1439400" cy="2698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781750" y="4763867"/>
            <a:ext cx="4017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-25000"/>
              <a:t>n</a:t>
            </a:r>
          </a:p>
        </p:txBody>
      </p:sp>
      <p:sp>
        <p:nvSpPr>
          <p:cNvPr id="76" name="Shape 76"/>
          <p:cNvSpPr txBox="1"/>
          <p:nvPr/>
        </p:nvSpPr>
        <p:spPr>
          <a:xfrm rot="-1771352">
            <a:off x="300779" y="4397622"/>
            <a:ext cx="1269705" cy="3897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(0, 1)</a:t>
            </a:r>
          </a:p>
        </p:txBody>
      </p:sp>
      <p:sp>
        <p:nvSpPr>
          <p:cNvPr id="77" name="Shape 77"/>
          <p:cNvSpPr/>
          <p:nvPr/>
        </p:nvSpPr>
        <p:spPr>
          <a:xfrm>
            <a:off x="1651200" y="5075600"/>
            <a:ext cx="401700" cy="535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X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651200" y="4295267"/>
            <a:ext cx="4017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n</a:t>
            </a:r>
          </a:p>
        </p:txBody>
      </p:sp>
      <p:cxnSp>
        <p:nvCxnSpPr>
          <p:cNvPr id="79" name="Shape 79"/>
          <p:cNvCxnSpPr>
            <a:stCxn id="68" idx="3"/>
            <a:endCxn id="70" idx="2"/>
          </p:cNvCxnSpPr>
          <p:nvPr/>
        </p:nvCxnSpPr>
        <p:spPr>
          <a:xfrm>
            <a:off x="1183450" y="2593267"/>
            <a:ext cx="467700" cy="3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0" name="Shape 80"/>
          <p:cNvCxnSpPr>
            <a:stCxn id="71" idx="2"/>
            <a:endCxn id="70" idx="0"/>
          </p:cNvCxnSpPr>
          <p:nvPr/>
        </p:nvCxnSpPr>
        <p:spPr>
          <a:xfrm>
            <a:off x="1852050" y="2392467"/>
            <a:ext cx="0" cy="24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1" name="Shape 81"/>
          <p:cNvCxnSpPr>
            <a:stCxn id="70" idx="6"/>
            <a:endCxn id="72" idx="1"/>
          </p:cNvCxnSpPr>
          <p:nvPr/>
        </p:nvCxnSpPr>
        <p:spPr>
          <a:xfrm>
            <a:off x="2052900" y="2905000"/>
            <a:ext cx="940800" cy="118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" name="Shape 82"/>
          <p:cNvCxnSpPr>
            <a:stCxn id="75" idx="3"/>
            <a:endCxn id="77" idx="2"/>
          </p:cNvCxnSpPr>
          <p:nvPr/>
        </p:nvCxnSpPr>
        <p:spPr>
          <a:xfrm>
            <a:off x="1183450" y="5031667"/>
            <a:ext cx="467700" cy="3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" name="Shape 83"/>
          <p:cNvCxnSpPr>
            <a:stCxn id="78" idx="2"/>
            <a:endCxn id="77" idx="0"/>
          </p:cNvCxnSpPr>
          <p:nvPr/>
        </p:nvCxnSpPr>
        <p:spPr>
          <a:xfrm>
            <a:off x="1852050" y="4830867"/>
            <a:ext cx="0" cy="24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4" name="Shape 84"/>
          <p:cNvCxnSpPr>
            <a:stCxn id="77" idx="6"/>
            <a:endCxn id="72" idx="1"/>
          </p:cNvCxnSpPr>
          <p:nvPr/>
        </p:nvCxnSpPr>
        <p:spPr>
          <a:xfrm rot="10800000" flipH="1">
            <a:off x="2052900" y="4093400"/>
            <a:ext cx="940800" cy="125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5" name="Shape 85"/>
          <p:cNvSpPr txBox="1"/>
          <p:nvPr/>
        </p:nvSpPr>
        <p:spPr>
          <a:xfrm>
            <a:off x="160900" y="3272700"/>
            <a:ext cx="1373400" cy="74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/>
              <a:t>...</a:t>
            </a:r>
          </a:p>
        </p:txBody>
      </p:sp>
      <p:cxnSp>
        <p:nvCxnSpPr>
          <p:cNvPr id="86" name="Shape 86"/>
          <p:cNvCxnSpPr>
            <a:stCxn id="72" idx="3"/>
            <a:endCxn id="74" idx="1"/>
          </p:cNvCxnSpPr>
          <p:nvPr/>
        </p:nvCxnSpPr>
        <p:spPr>
          <a:xfrm>
            <a:off x="4432975" y="4093533"/>
            <a:ext cx="7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" name="Shape 87"/>
          <p:cNvSpPr txBox="1"/>
          <p:nvPr/>
        </p:nvSpPr>
        <p:spPr>
          <a:xfrm>
            <a:off x="2980900" y="5647300"/>
            <a:ext cx="14394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adder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114500" y="5647300"/>
            <a:ext cx="14394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threshold function</a:t>
            </a:r>
          </a:p>
        </p:txBody>
      </p:sp>
      <p:cxnSp>
        <p:nvCxnSpPr>
          <p:cNvPr id="89" name="Shape 89"/>
          <p:cNvCxnSpPr/>
          <p:nvPr/>
        </p:nvCxnSpPr>
        <p:spPr>
          <a:xfrm>
            <a:off x="5545325" y="3358067"/>
            <a:ext cx="0" cy="127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0" name="Shape 90"/>
          <p:cNvCxnSpPr/>
          <p:nvPr/>
        </p:nvCxnSpPr>
        <p:spPr>
          <a:xfrm rot="10800000">
            <a:off x="5263350" y="4024600"/>
            <a:ext cx="1023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1" name="Shape 91"/>
          <p:cNvCxnSpPr/>
          <p:nvPr/>
        </p:nvCxnSpPr>
        <p:spPr>
          <a:xfrm rot="10800000">
            <a:off x="5263250" y="4024600"/>
            <a:ext cx="495000" cy="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2" name="Shape 92"/>
          <p:cNvCxnSpPr/>
          <p:nvPr/>
        </p:nvCxnSpPr>
        <p:spPr>
          <a:xfrm>
            <a:off x="5773925" y="3650300"/>
            <a:ext cx="0" cy="3740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3" name="Shape 93"/>
          <p:cNvCxnSpPr/>
          <p:nvPr/>
        </p:nvCxnSpPr>
        <p:spPr>
          <a:xfrm rot="10800000">
            <a:off x="5764286" y="3666907"/>
            <a:ext cx="495000" cy="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4" name="Shape 94"/>
          <p:cNvSpPr txBox="1"/>
          <p:nvPr/>
        </p:nvSpPr>
        <p:spPr>
          <a:xfrm>
            <a:off x="5625142" y="3946669"/>
            <a:ext cx="401700" cy="5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7078600" y="3825733"/>
            <a:ext cx="401700" cy="5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</a:t>
            </a:r>
          </a:p>
        </p:txBody>
      </p:sp>
      <p:sp>
        <p:nvSpPr>
          <p:cNvPr id="96" name="Shape 96"/>
          <p:cNvSpPr txBox="1"/>
          <p:nvPr/>
        </p:nvSpPr>
        <p:spPr>
          <a:xfrm rot="2161766">
            <a:off x="7163121" y="3661067"/>
            <a:ext cx="952476" cy="3897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(0, 1)</a:t>
            </a:r>
          </a:p>
        </p:txBody>
      </p:sp>
      <p:cxnSp>
        <p:nvCxnSpPr>
          <p:cNvPr id="97" name="Shape 97"/>
          <p:cNvCxnSpPr>
            <a:stCxn id="74" idx="3"/>
            <a:endCxn id="95" idx="1"/>
          </p:cNvCxnSpPr>
          <p:nvPr/>
        </p:nvCxnSpPr>
        <p:spPr>
          <a:xfrm>
            <a:off x="6579950" y="4093533"/>
            <a:ext cx="49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8" name="Shape 98"/>
          <p:cNvSpPr/>
          <p:nvPr/>
        </p:nvSpPr>
        <p:spPr>
          <a:xfrm>
            <a:off x="2714900" y="1789867"/>
            <a:ext cx="401700" cy="535600"/>
          </a:xfrm>
          <a:prstGeom prst="ellipse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X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630325" y="2356467"/>
            <a:ext cx="401700" cy="4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w</a:t>
            </a:r>
            <a:r>
              <a:rPr lang="en" baseline="-25000">
                <a:solidFill>
                  <a:srgbClr val="38761D"/>
                </a:solidFill>
              </a:rPr>
              <a:t>0</a:t>
            </a:r>
          </a:p>
        </p:txBody>
      </p:sp>
      <p:cxnSp>
        <p:nvCxnSpPr>
          <p:cNvPr id="100" name="Shape 100"/>
          <p:cNvCxnSpPr/>
          <p:nvPr/>
        </p:nvCxnSpPr>
        <p:spPr>
          <a:xfrm rot="10800000" flipH="1">
            <a:off x="2802456" y="2315608"/>
            <a:ext cx="95100" cy="1560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1" name="Shape 101"/>
          <p:cNvCxnSpPr>
            <a:stCxn id="98" idx="2"/>
            <a:endCxn id="72" idx="1"/>
          </p:cNvCxnSpPr>
          <p:nvPr/>
        </p:nvCxnSpPr>
        <p:spPr>
          <a:xfrm>
            <a:off x="2714900" y="2057667"/>
            <a:ext cx="278700" cy="2036000"/>
          </a:xfrm>
          <a:prstGeom prst="curvedConnector3">
            <a:avLst>
              <a:gd name="adj1" fmla="val -85441"/>
            </a:avLst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2" name="Shape 102"/>
          <p:cNvSpPr txBox="1"/>
          <p:nvPr/>
        </p:nvSpPr>
        <p:spPr>
          <a:xfrm>
            <a:off x="3499750" y="1820867"/>
            <a:ext cx="1563300" cy="4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-1     LET W</a:t>
            </a:r>
            <a:r>
              <a:rPr lang="en" baseline="-25000">
                <a:solidFill>
                  <a:srgbClr val="38761D"/>
                </a:solidFill>
              </a:rPr>
              <a:t>0</a:t>
            </a:r>
            <a:r>
              <a:rPr lang="en">
                <a:solidFill>
                  <a:srgbClr val="38761D"/>
                </a:solidFill>
              </a:rPr>
              <a:t> = T</a:t>
            </a:r>
          </a:p>
        </p:txBody>
      </p:sp>
      <p:cxnSp>
        <p:nvCxnSpPr>
          <p:cNvPr id="103" name="Shape 103"/>
          <p:cNvCxnSpPr>
            <a:stCxn id="102" idx="1"/>
            <a:endCxn id="98" idx="6"/>
          </p:cNvCxnSpPr>
          <p:nvPr/>
        </p:nvCxnSpPr>
        <p:spPr>
          <a:xfrm rot="10800000">
            <a:off x="3116650" y="2057667"/>
            <a:ext cx="3831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" name="Shape 104"/>
          <p:cNvCxnSpPr/>
          <p:nvPr/>
        </p:nvCxnSpPr>
        <p:spPr>
          <a:xfrm>
            <a:off x="7232000" y="1789867"/>
            <a:ext cx="0" cy="12760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5" name="Shape 105"/>
          <p:cNvCxnSpPr/>
          <p:nvPr/>
        </p:nvCxnSpPr>
        <p:spPr>
          <a:xfrm rot="10800000">
            <a:off x="6950025" y="2456400"/>
            <a:ext cx="10230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6" name="Shape 106"/>
          <p:cNvCxnSpPr/>
          <p:nvPr/>
        </p:nvCxnSpPr>
        <p:spPr>
          <a:xfrm flipH="1">
            <a:off x="7006725" y="1770067"/>
            <a:ext cx="847800" cy="652800"/>
          </a:xfrm>
          <a:prstGeom prst="curvedConnector3">
            <a:avLst>
              <a:gd name="adj1" fmla="val 51760"/>
            </a:avLst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7" name="Shape 107"/>
          <p:cNvCxnSpPr>
            <a:endCxn id="65" idx="1"/>
          </p:cNvCxnSpPr>
          <p:nvPr/>
        </p:nvCxnSpPr>
        <p:spPr>
          <a:xfrm rot="10800000" flipH="1">
            <a:off x="5720525" y="2453133"/>
            <a:ext cx="1106700" cy="885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8" name="Shape 108"/>
          <p:cNvSpPr txBox="1"/>
          <p:nvPr/>
        </p:nvSpPr>
        <p:spPr>
          <a:xfrm rot="-2381987">
            <a:off x="5231526" y="2054966"/>
            <a:ext cx="1768256" cy="6547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replace with sigmoid function</a:t>
            </a:r>
          </a:p>
        </p:txBody>
      </p:sp>
    </p:spTree>
    <p:extLst>
      <p:ext uri="{BB962C8B-B14F-4D97-AF65-F5344CB8AC3E}">
        <p14:creationId xmlns:p14="http://schemas.microsoft.com/office/powerpoint/2010/main" val="412921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98600" y="484200"/>
            <a:ext cx="7552440" cy="11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Contents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498600" y="1930320"/>
            <a:ext cx="8089920" cy="43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Sigmoid function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Performance function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Gradient ascent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Gradient descent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simplest neural net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More neurons per layer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8298720" y="6249240"/>
            <a:ext cx="5500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06D3D0C-3A9D-4C80-8DBD-1B1EDC79DA96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498600" y="6249240"/>
            <a:ext cx="611892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93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Sigmoid function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Кузьмин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04" y="1438200"/>
            <a:ext cx="7347973" cy="2480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04" y="3995046"/>
            <a:ext cx="8589351" cy="192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98600" y="484200"/>
            <a:ext cx="7552440" cy="11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Sigmoid function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Изображение 42"/>
          <p:cNvPicPr/>
          <p:nvPr/>
        </p:nvPicPr>
        <p:blipFill>
          <a:blip r:embed="rId2"/>
          <a:stretch/>
        </p:blipFill>
        <p:spPr>
          <a:xfrm>
            <a:off x="643320" y="1599840"/>
            <a:ext cx="2553480" cy="1053720"/>
          </a:xfrm>
          <a:prstGeom prst="rect">
            <a:avLst/>
          </a:prstGeom>
          <a:ln>
            <a:noFill/>
          </a:ln>
        </p:spPr>
      </p:pic>
      <p:sp>
        <p:nvSpPr>
          <p:cNvPr id="44" name="CustomShape 2"/>
          <p:cNvSpPr/>
          <p:nvPr/>
        </p:nvSpPr>
        <p:spPr>
          <a:xfrm>
            <a:off x="8298720" y="6249240"/>
            <a:ext cx="5500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CE17EC6-EEA3-43BF-8815-C40DC5349DAA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498600" y="6249240"/>
            <a:ext cx="611892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Изображение 45"/>
          <p:cNvPicPr/>
          <p:nvPr/>
        </p:nvPicPr>
        <p:blipFill>
          <a:blip r:embed="rId3"/>
          <a:stretch/>
        </p:blipFill>
        <p:spPr>
          <a:xfrm>
            <a:off x="667080" y="3068640"/>
            <a:ext cx="2657160" cy="740520"/>
          </a:xfrm>
          <a:prstGeom prst="rect">
            <a:avLst/>
          </a:prstGeom>
          <a:ln>
            <a:noFill/>
          </a:ln>
        </p:spPr>
      </p:pic>
      <p:pic>
        <p:nvPicPr>
          <p:cNvPr id="47" name="Изображение 46"/>
          <p:cNvPicPr/>
          <p:nvPr/>
        </p:nvPicPr>
        <p:blipFill>
          <a:blip r:embed="rId4"/>
          <a:stretch/>
        </p:blipFill>
        <p:spPr>
          <a:xfrm>
            <a:off x="656640" y="4085280"/>
            <a:ext cx="2739600" cy="741600"/>
          </a:xfrm>
          <a:prstGeom prst="rect">
            <a:avLst/>
          </a:prstGeom>
          <a:ln>
            <a:noFill/>
          </a:ln>
        </p:spPr>
      </p:pic>
      <p:pic>
        <p:nvPicPr>
          <p:cNvPr id="48" name="Изображение 47"/>
          <p:cNvPicPr/>
          <p:nvPr/>
        </p:nvPicPr>
        <p:blipFill>
          <a:blip r:embed="rId5"/>
          <a:stretch/>
        </p:blipFill>
        <p:spPr>
          <a:xfrm>
            <a:off x="653760" y="5029200"/>
            <a:ext cx="1792080" cy="1051560"/>
          </a:xfrm>
          <a:prstGeom prst="rect">
            <a:avLst/>
          </a:prstGeom>
          <a:ln>
            <a:noFill/>
          </a:ln>
        </p:spPr>
      </p:pic>
      <p:pic>
        <p:nvPicPr>
          <p:cNvPr id="49" name="Изображение 48"/>
          <p:cNvPicPr/>
          <p:nvPr/>
        </p:nvPicPr>
        <p:blipFill>
          <a:blip r:embed="rId6"/>
          <a:stretch/>
        </p:blipFill>
        <p:spPr>
          <a:xfrm>
            <a:off x="4641840" y="1665720"/>
            <a:ext cx="2944080" cy="1073880"/>
          </a:xfrm>
          <a:prstGeom prst="rect">
            <a:avLst/>
          </a:prstGeom>
          <a:ln>
            <a:noFill/>
          </a:ln>
        </p:spPr>
      </p:pic>
      <p:pic>
        <p:nvPicPr>
          <p:cNvPr id="50" name="Изображение 49"/>
          <p:cNvPicPr/>
          <p:nvPr/>
        </p:nvPicPr>
        <p:blipFill>
          <a:blip r:embed="rId7"/>
          <a:stretch/>
        </p:blipFill>
        <p:spPr>
          <a:xfrm>
            <a:off x="3840480" y="2960280"/>
            <a:ext cx="4615920" cy="3071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51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98600" y="484200"/>
            <a:ext cx="7552440" cy="11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Performance function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Изображение 51"/>
          <p:cNvPicPr/>
          <p:nvPr/>
        </p:nvPicPr>
        <p:blipFill>
          <a:blip r:embed="rId2"/>
          <a:stretch/>
        </p:blipFill>
        <p:spPr>
          <a:xfrm>
            <a:off x="616320" y="1614600"/>
            <a:ext cx="6551280" cy="112500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8298720" y="6249240"/>
            <a:ext cx="5500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D166FE0-3108-4372-8F2A-853AA6620772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498600" y="6249240"/>
            <a:ext cx="611892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Line 4"/>
          <p:cNvSpPr/>
          <p:nvPr/>
        </p:nvSpPr>
        <p:spPr>
          <a:xfrm flipH="1">
            <a:off x="3108960" y="2651760"/>
            <a:ext cx="274320" cy="365760"/>
          </a:xfrm>
          <a:prstGeom prst="line">
            <a:avLst/>
          </a:prstGeom>
          <a:ln w="7632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Line 5"/>
          <p:cNvSpPr/>
          <p:nvPr/>
        </p:nvSpPr>
        <p:spPr>
          <a:xfrm>
            <a:off x="6217920" y="2707200"/>
            <a:ext cx="274320" cy="310320"/>
          </a:xfrm>
          <a:prstGeom prst="line">
            <a:avLst/>
          </a:prstGeom>
          <a:ln w="7632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6"/>
          <p:cNvSpPr/>
          <p:nvPr/>
        </p:nvSpPr>
        <p:spPr>
          <a:xfrm>
            <a:off x="1828800" y="3017520"/>
            <a:ext cx="264816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Desired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7"/>
          <p:cNvSpPr/>
          <p:nvPr/>
        </p:nvSpPr>
        <p:spPr>
          <a:xfrm>
            <a:off x="5760720" y="3000960"/>
            <a:ext cx="264816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Observed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Изображение 58"/>
          <p:cNvPicPr/>
          <p:nvPr/>
        </p:nvPicPr>
        <p:blipFill>
          <a:blip r:embed="rId3"/>
          <a:stretch/>
        </p:blipFill>
        <p:spPr>
          <a:xfrm>
            <a:off x="718560" y="4480560"/>
            <a:ext cx="2661120" cy="1152720"/>
          </a:xfrm>
          <a:prstGeom prst="rect">
            <a:avLst/>
          </a:prstGeom>
          <a:ln>
            <a:noFill/>
          </a:ln>
        </p:spPr>
      </p:pic>
      <p:pic>
        <p:nvPicPr>
          <p:cNvPr id="60" name="Изображение 59"/>
          <p:cNvPicPr/>
          <p:nvPr/>
        </p:nvPicPr>
        <p:blipFill>
          <a:blip r:embed="rId4"/>
          <a:stretch/>
        </p:blipFill>
        <p:spPr>
          <a:xfrm>
            <a:off x="3749040" y="3625560"/>
            <a:ext cx="4352760" cy="2589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21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498600" y="484200"/>
            <a:ext cx="7552440" cy="11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Gradient ascent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498600" y="1930320"/>
            <a:ext cx="8089920" cy="43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Find the maximum of performance function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Adjust w on each step, moving in the direction of most rapid ascent: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8298720" y="6249240"/>
            <a:ext cx="5500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F1EA61A-F5F5-4A27-AC92-5268B73D9D24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498600" y="6249240"/>
            <a:ext cx="611892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Изображение 64"/>
          <p:cNvPicPr/>
          <p:nvPr/>
        </p:nvPicPr>
        <p:blipFill>
          <a:blip r:embed="rId2"/>
          <a:stretch/>
        </p:blipFill>
        <p:spPr>
          <a:xfrm>
            <a:off x="741240" y="3840480"/>
            <a:ext cx="3462120" cy="1201320"/>
          </a:xfrm>
          <a:prstGeom prst="rect">
            <a:avLst/>
          </a:prstGeom>
          <a:ln>
            <a:noFill/>
          </a:ln>
        </p:spPr>
      </p:pic>
      <p:pic>
        <p:nvPicPr>
          <p:cNvPr id="66" name="Изображение 65"/>
          <p:cNvPicPr/>
          <p:nvPr/>
        </p:nvPicPr>
        <p:blipFill>
          <a:blip r:embed="rId3"/>
          <a:stretch/>
        </p:blipFill>
        <p:spPr>
          <a:xfrm>
            <a:off x="4846320" y="3053520"/>
            <a:ext cx="3380400" cy="3710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94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663366"/>
                </a:solidFill>
              </a:rPr>
              <a:t>Термины и основные понятия</a:t>
            </a:r>
            <a:endParaRPr lang="ru-RU" sz="60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9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498600" y="484200"/>
            <a:ext cx="7552440" cy="11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Gradient descent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498600" y="1930320"/>
            <a:ext cx="808992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Defferent performance function is used: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3"/>
          <p:cNvSpPr/>
          <p:nvPr/>
        </p:nvSpPr>
        <p:spPr>
          <a:xfrm>
            <a:off x="8298720" y="6249240"/>
            <a:ext cx="5500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8EDCC7D-4DFF-476D-9C42-B3020D7ECC01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4"/>
          <p:cNvSpPr/>
          <p:nvPr/>
        </p:nvSpPr>
        <p:spPr>
          <a:xfrm>
            <a:off x="498600" y="6249240"/>
            <a:ext cx="611892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Изображение 70"/>
          <p:cNvPicPr/>
          <p:nvPr/>
        </p:nvPicPr>
        <p:blipFill>
          <a:blip r:embed="rId2"/>
          <a:stretch/>
        </p:blipFill>
        <p:spPr>
          <a:xfrm>
            <a:off x="2651760" y="4206240"/>
            <a:ext cx="3014640" cy="1036800"/>
          </a:xfrm>
          <a:prstGeom prst="rect">
            <a:avLst/>
          </a:prstGeom>
          <a:ln>
            <a:noFill/>
          </a:ln>
        </p:spPr>
      </p:pic>
      <p:pic>
        <p:nvPicPr>
          <p:cNvPr id="72" name="Изображение 71"/>
          <p:cNvPicPr/>
          <p:nvPr/>
        </p:nvPicPr>
        <p:blipFill>
          <a:blip r:embed="rId3"/>
          <a:stretch/>
        </p:blipFill>
        <p:spPr>
          <a:xfrm>
            <a:off x="2011680" y="2416320"/>
            <a:ext cx="4752000" cy="872640"/>
          </a:xfrm>
          <a:prstGeom prst="rect">
            <a:avLst/>
          </a:prstGeom>
          <a:ln>
            <a:noFill/>
          </a:ln>
        </p:spPr>
      </p:pic>
      <p:sp>
        <p:nvSpPr>
          <p:cNvPr id="73" name="CustomShape 5"/>
          <p:cNvSpPr/>
          <p:nvPr/>
        </p:nvSpPr>
        <p:spPr>
          <a:xfrm>
            <a:off x="498600" y="3514320"/>
            <a:ext cx="808992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Moving in the direction of most rapid descent: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6"/>
          <p:cNvSpPr/>
          <p:nvPr/>
        </p:nvSpPr>
        <p:spPr>
          <a:xfrm>
            <a:off x="498600" y="5386320"/>
            <a:ext cx="808992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Gives the same result as gradient descent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541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498600" y="484200"/>
            <a:ext cx="7552440" cy="11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Simplest neuron net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498600" y="1932480"/>
            <a:ext cx="8089920" cy="43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One input, one output, two connected neurons (left and right), o</a:t>
            </a:r>
            <a:r>
              <a:rPr lang="ru-RU" sz="2800" b="0" strike="noStrike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= i</a:t>
            </a:r>
            <a:r>
              <a:rPr lang="ru-RU" sz="2800" b="0" strike="noStrike" spc="-1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8298720" y="6249240"/>
            <a:ext cx="5500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288BB04-D227-4596-99BA-9137EE77F639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498600" y="6249240"/>
            <a:ext cx="611892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Изображение 78"/>
          <p:cNvPicPr/>
          <p:nvPr/>
        </p:nvPicPr>
        <p:blipFill>
          <a:blip r:embed="rId2"/>
          <a:stretch/>
        </p:blipFill>
        <p:spPr>
          <a:xfrm>
            <a:off x="888120" y="2968200"/>
            <a:ext cx="7522560" cy="3065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05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98600" y="484200"/>
            <a:ext cx="7552440" cy="11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Simplest neuron net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498600" y="1932480"/>
            <a:ext cx="8089920" cy="12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Calculating the derivaties using 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chain rule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8298720" y="6249240"/>
            <a:ext cx="5500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997EB14-DF6C-4459-B209-72873CFC0551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498600" y="6249240"/>
            <a:ext cx="611892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Изображение 83"/>
          <p:cNvPicPr/>
          <p:nvPr/>
        </p:nvPicPr>
        <p:blipFill>
          <a:blip r:embed="rId2"/>
          <a:stretch/>
        </p:blipFill>
        <p:spPr>
          <a:xfrm>
            <a:off x="613440" y="2569320"/>
            <a:ext cx="6674400" cy="1435320"/>
          </a:xfrm>
          <a:prstGeom prst="rect">
            <a:avLst/>
          </a:prstGeom>
          <a:ln>
            <a:noFill/>
          </a:ln>
        </p:spPr>
      </p:pic>
      <p:sp>
        <p:nvSpPr>
          <p:cNvPr id="85" name="Line 5"/>
          <p:cNvSpPr/>
          <p:nvPr/>
        </p:nvSpPr>
        <p:spPr>
          <a:xfrm>
            <a:off x="2103120" y="4206240"/>
            <a:ext cx="1920240" cy="36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Line 6"/>
          <p:cNvSpPr/>
          <p:nvPr/>
        </p:nvSpPr>
        <p:spPr>
          <a:xfrm flipV="1">
            <a:off x="4023360" y="4006080"/>
            <a:ext cx="360" cy="20016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Line 7"/>
          <p:cNvSpPr/>
          <p:nvPr/>
        </p:nvSpPr>
        <p:spPr>
          <a:xfrm flipV="1">
            <a:off x="2115360" y="4006080"/>
            <a:ext cx="360" cy="20016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8"/>
          <p:cNvSpPr/>
          <p:nvPr/>
        </p:nvSpPr>
        <p:spPr>
          <a:xfrm>
            <a:off x="2651760" y="5067000"/>
            <a:ext cx="310752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Sigmoid function derivative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Line 9"/>
          <p:cNvSpPr/>
          <p:nvPr/>
        </p:nvSpPr>
        <p:spPr>
          <a:xfrm>
            <a:off x="3108960" y="4389120"/>
            <a:ext cx="360" cy="584640"/>
          </a:xfrm>
          <a:prstGeom prst="line">
            <a:avLst/>
          </a:prstGeom>
          <a:ln w="7632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Line 10"/>
          <p:cNvSpPr/>
          <p:nvPr/>
        </p:nvSpPr>
        <p:spPr>
          <a:xfrm>
            <a:off x="640080" y="4206240"/>
            <a:ext cx="1280160" cy="36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Line 11"/>
          <p:cNvSpPr/>
          <p:nvPr/>
        </p:nvSpPr>
        <p:spPr>
          <a:xfrm flipV="1">
            <a:off x="640080" y="4006080"/>
            <a:ext cx="360" cy="20016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Line 12"/>
          <p:cNvSpPr/>
          <p:nvPr/>
        </p:nvSpPr>
        <p:spPr>
          <a:xfrm flipV="1">
            <a:off x="1920240" y="4006080"/>
            <a:ext cx="360" cy="20016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13"/>
          <p:cNvSpPr/>
          <p:nvPr/>
        </p:nvSpPr>
        <p:spPr>
          <a:xfrm>
            <a:off x="457200" y="4754880"/>
            <a:ext cx="2010240" cy="85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Performance function derivative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Line 14"/>
          <p:cNvSpPr/>
          <p:nvPr/>
        </p:nvSpPr>
        <p:spPr>
          <a:xfrm>
            <a:off x="1188720" y="4261680"/>
            <a:ext cx="360" cy="493200"/>
          </a:xfrm>
          <a:prstGeom prst="line">
            <a:avLst/>
          </a:prstGeom>
          <a:ln w="7632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Line 15"/>
          <p:cNvSpPr/>
          <p:nvPr/>
        </p:nvSpPr>
        <p:spPr>
          <a:xfrm>
            <a:off x="3108960" y="4408200"/>
            <a:ext cx="360" cy="584640"/>
          </a:xfrm>
          <a:prstGeom prst="line">
            <a:avLst/>
          </a:prstGeom>
          <a:ln w="7632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6220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98600" y="484200"/>
            <a:ext cx="7552440" cy="11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Simplest neuron net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498600" y="1932480"/>
            <a:ext cx="8089920" cy="12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Derivatives consist of repeating terms that can be computed once: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8298720" y="6249240"/>
            <a:ext cx="5500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160F91F-750C-4CD8-A5F7-26188D62A12C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498600" y="6249240"/>
            <a:ext cx="611892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Изображение 99"/>
          <p:cNvPicPr/>
          <p:nvPr/>
        </p:nvPicPr>
        <p:blipFill>
          <a:blip r:embed="rId2"/>
          <a:stretch/>
        </p:blipFill>
        <p:spPr>
          <a:xfrm>
            <a:off x="457200" y="3038760"/>
            <a:ext cx="2570400" cy="2446560"/>
          </a:xfrm>
          <a:prstGeom prst="rect">
            <a:avLst/>
          </a:prstGeom>
          <a:ln>
            <a:noFill/>
          </a:ln>
        </p:spPr>
      </p:pic>
      <p:pic>
        <p:nvPicPr>
          <p:cNvPr id="101" name="Изображение 100"/>
          <p:cNvPicPr/>
          <p:nvPr/>
        </p:nvPicPr>
        <p:blipFill>
          <a:blip r:embed="rId3"/>
          <a:stretch/>
        </p:blipFill>
        <p:spPr>
          <a:xfrm>
            <a:off x="4528820" y="3561480"/>
            <a:ext cx="4250520" cy="1375200"/>
          </a:xfrm>
          <a:prstGeom prst="rect">
            <a:avLst/>
          </a:prstGeom>
          <a:ln>
            <a:noFill/>
          </a:ln>
        </p:spPr>
      </p:pic>
      <p:sp>
        <p:nvSpPr>
          <p:cNvPr id="102" name="CustomShape 5"/>
          <p:cNvSpPr/>
          <p:nvPr/>
        </p:nvSpPr>
        <p:spPr>
          <a:xfrm>
            <a:off x="3233420" y="3931920"/>
            <a:ext cx="1187640" cy="48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where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7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98600" y="484200"/>
            <a:ext cx="7552440" cy="11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Simplest neuron net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98600" y="1932480"/>
            <a:ext cx="8089920" cy="12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Now we can find how weights should change on final layer...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8298720" y="6249240"/>
            <a:ext cx="5500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A264E18-EDFE-4EF6-8EF3-3E5318D6686D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498600" y="6249240"/>
            <a:ext cx="611892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504720" y="4127760"/>
            <a:ext cx="8089920" cy="12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...and on every other layer: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Изображение 107"/>
          <p:cNvPicPr/>
          <p:nvPr/>
        </p:nvPicPr>
        <p:blipFill>
          <a:blip r:embed="rId2"/>
          <a:stretch/>
        </p:blipFill>
        <p:spPr>
          <a:xfrm>
            <a:off x="2651760" y="2827440"/>
            <a:ext cx="2713680" cy="646560"/>
          </a:xfrm>
          <a:prstGeom prst="rect">
            <a:avLst/>
          </a:prstGeom>
          <a:ln>
            <a:noFill/>
          </a:ln>
        </p:spPr>
      </p:pic>
      <p:pic>
        <p:nvPicPr>
          <p:cNvPr id="109" name="Изображение 108"/>
          <p:cNvPicPr/>
          <p:nvPr/>
        </p:nvPicPr>
        <p:blipFill>
          <a:blip r:embed="rId3"/>
          <a:stretch/>
        </p:blipFill>
        <p:spPr>
          <a:xfrm>
            <a:off x="2696040" y="3404520"/>
            <a:ext cx="3704040" cy="618120"/>
          </a:xfrm>
          <a:prstGeom prst="rect">
            <a:avLst/>
          </a:prstGeom>
          <a:ln>
            <a:noFill/>
          </a:ln>
        </p:spPr>
      </p:pic>
      <p:pic>
        <p:nvPicPr>
          <p:cNvPr id="110" name="Изображение 109"/>
          <p:cNvPicPr/>
          <p:nvPr/>
        </p:nvPicPr>
        <p:blipFill>
          <a:blip r:embed="rId4"/>
          <a:stretch/>
        </p:blipFill>
        <p:spPr>
          <a:xfrm>
            <a:off x="2732040" y="4663440"/>
            <a:ext cx="2570760" cy="570600"/>
          </a:xfrm>
          <a:prstGeom prst="rect">
            <a:avLst/>
          </a:prstGeom>
          <a:ln>
            <a:noFill/>
          </a:ln>
        </p:spPr>
      </p:pic>
      <p:pic>
        <p:nvPicPr>
          <p:cNvPr id="111" name="Изображение 110"/>
          <p:cNvPicPr/>
          <p:nvPr/>
        </p:nvPicPr>
        <p:blipFill>
          <a:blip r:embed="rId5"/>
          <a:stretch/>
        </p:blipFill>
        <p:spPr>
          <a:xfrm>
            <a:off x="2743200" y="5231520"/>
            <a:ext cx="3485160" cy="437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47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98600" y="484200"/>
            <a:ext cx="7552440" cy="11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More neurons per layer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498600" y="1932480"/>
            <a:ext cx="8089920" cy="43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Generalization for any number of neurons per layer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8298720" y="6249240"/>
            <a:ext cx="5500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862A8C4-ABE9-4E5B-BBAB-B081AC3B1A6D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498600" y="6249240"/>
            <a:ext cx="611892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Изображение 115"/>
          <p:cNvPicPr/>
          <p:nvPr/>
        </p:nvPicPr>
        <p:blipFill>
          <a:blip r:embed="rId2"/>
          <a:stretch/>
        </p:blipFill>
        <p:spPr>
          <a:xfrm>
            <a:off x="1870200" y="2398680"/>
            <a:ext cx="4987440" cy="4001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07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98600" y="484200"/>
            <a:ext cx="7552440" cy="11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More neurons per layer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98600" y="1932480"/>
            <a:ext cx="8089920" cy="53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Weight change for final layer: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8298720" y="6249240"/>
            <a:ext cx="5500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02CCCFE-04D1-4A2D-B82C-0AEA73EB0DBA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498600" y="6249240"/>
            <a:ext cx="611892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Изображение 120"/>
          <p:cNvPicPr/>
          <p:nvPr/>
        </p:nvPicPr>
        <p:blipFill>
          <a:blip r:embed="rId2"/>
          <a:stretch/>
        </p:blipFill>
        <p:spPr>
          <a:xfrm>
            <a:off x="2190960" y="2554560"/>
            <a:ext cx="5124240" cy="1468800"/>
          </a:xfrm>
          <a:prstGeom prst="rect">
            <a:avLst/>
          </a:prstGeom>
          <a:ln>
            <a:noFill/>
          </a:ln>
        </p:spPr>
      </p:pic>
      <p:sp>
        <p:nvSpPr>
          <p:cNvPr id="122" name="CustomShape 5"/>
          <p:cNvSpPr/>
          <p:nvPr/>
        </p:nvSpPr>
        <p:spPr>
          <a:xfrm>
            <a:off x="548640" y="4023360"/>
            <a:ext cx="8089920" cy="53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172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 other layers: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Изображение 122"/>
          <p:cNvPicPr/>
          <p:nvPr/>
        </p:nvPicPr>
        <p:blipFill>
          <a:blip r:embed="rId3"/>
          <a:stretch/>
        </p:blipFill>
        <p:spPr>
          <a:xfrm>
            <a:off x="2368440" y="4598280"/>
            <a:ext cx="5221080" cy="1650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52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663366"/>
                </a:solidFill>
              </a:rPr>
              <a:t>Примеры</a:t>
            </a:r>
            <a:endParaRPr lang="ru-RU" sz="60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2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Pretty well recognition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/>
                </a:solidFill>
              </a:rPr>
              <a:t>Popov V.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Содержимое 9" descr="566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74" y="2002186"/>
            <a:ext cx="7343136" cy="3987133"/>
          </a:xfrm>
        </p:spPr>
      </p:pic>
    </p:spTree>
    <p:extLst>
      <p:ext uri="{BB962C8B-B14F-4D97-AF65-F5344CB8AC3E}">
        <p14:creationId xmlns:p14="http://schemas.microsoft.com/office/powerpoint/2010/main" val="297193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well recognition</a:t>
            </a:r>
            <a:endParaRPr lang="ru-RU" dirty="0"/>
          </a:p>
        </p:txBody>
      </p:sp>
      <p:pic>
        <p:nvPicPr>
          <p:cNvPr id="5" name="Содержимое 4" descr="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14" y="1988820"/>
            <a:ext cx="7321802" cy="401574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/>
                </a:solidFill>
              </a:rPr>
              <a:t>Popov V.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7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Glossary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431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Contour map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6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Partial derivative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6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Continuous function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6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Gradient descent 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6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Performance function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Кузьмин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3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Примеры работы нейронной сети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Булгакова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C:\Users\Наташа\YandexDisk\Скриншоты\2017-03-29_10-44-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54419"/>
            <a:ext cx="5775325" cy="45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9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Примеры работы нейронной сети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Булгакова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8" y="1661459"/>
            <a:ext cx="6221299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60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Рекуррентная  </a:t>
            </a:r>
            <a:r>
              <a:rPr lang="ru-RU" dirty="0"/>
              <a:t>нейронная сеть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accent3"/>
                </a:solidFill>
              </a:rPr>
              <a:t>Струянский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3226" y="338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05694" y="31232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8506" y="1681130"/>
            <a:ext cx="7556313" cy="927739"/>
          </a:xfrm>
        </p:spPr>
        <p:txBody>
          <a:bodyPr/>
          <a:lstStyle/>
          <a:p>
            <a:r>
              <a:rPr lang="ru-RU" dirty="0" smtClean="0"/>
              <a:t>Часть  выходных данных подается заново на вход слоям нейронной сети</a:t>
            </a:r>
            <a:endParaRPr lang="ru-RU" dirty="0"/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67" y="2591734"/>
            <a:ext cx="4572000" cy="3657600"/>
          </a:xfrm>
          <a:prstGeom prst="rect">
            <a:avLst/>
          </a:prstGeom>
        </p:spPr>
      </p:pic>
      <p:sp>
        <p:nvSpPr>
          <p:cNvPr id="12" name="Объект 9"/>
          <p:cNvSpPr txBox="1">
            <a:spLocks/>
          </p:cNvSpPr>
          <p:nvPr/>
        </p:nvSpPr>
        <p:spPr>
          <a:xfrm>
            <a:off x="328506" y="2659340"/>
            <a:ext cx="4006861" cy="3349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23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128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95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573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Эффективно когда важен порядок. </a:t>
            </a:r>
          </a:p>
          <a:p>
            <a:r>
              <a:rPr lang="ru-RU" dirty="0" smtClean="0"/>
              <a:t>Применяется в </a:t>
            </a:r>
          </a:p>
          <a:p>
            <a:pPr lvl="1"/>
            <a:r>
              <a:rPr lang="ru-RU" dirty="0" smtClean="0"/>
              <a:t>Обработке текстов</a:t>
            </a:r>
          </a:p>
          <a:p>
            <a:pPr lvl="1"/>
            <a:r>
              <a:rPr lang="ru-RU" dirty="0" smtClean="0"/>
              <a:t>Обработке видео 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79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>
              <a:solidFill>
                <a:srgbClr val="663366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663366"/>
                </a:solidFill>
              </a:rPr>
              <a:t>Вопросы</a:t>
            </a:r>
            <a:endParaRPr lang="ru-RU" sz="72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5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 </a:t>
            </a:r>
            <a:r>
              <a:rPr lang="en-US" dirty="0" smtClean="0"/>
              <a:t>the</a:t>
            </a:r>
            <a:r>
              <a:rPr lang="ru-RU" dirty="0" smtClean="0"/>
              <a:t> </a:t>
            </a:r>
            <a:r>
              <a:rPr lang="en-US" dirty="0"/>
              <a:t>supervisor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What is the most frequent answer to any question </a:t>
            </a:r>
            <a:r>
              <a:rPr lang="en-US" sz="3200" dirty="0" smtClean="0"/>
              <a:t>about </a:t>
            </a:r>
            <a:r>
              <a:rPr lang="en-US" sz="3200" dirty="0"/>
              <a:t>neurobiology</a:t>
            </a:r>
            <a:r>
              <a:rPr lang="en-US" sz="3200" dirty="0" smtClean="0"/>
              <a:t> </a:t>
            </a:r>
            <a:r>
              <a:rPr lang="en-US" sz="3200" dirty="0"/>
              <a:t>and why?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Мищенко Николай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6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for the</a:t>
            </a:r>
            <a:r>
              <a:rPr lang="ru-RU" dirty="0"/>
              <a:t> </a:t>
            </a:r>
            <a:r>
              <a:rPr lang="en-US" dirty="0"/>
              <a:t>supervisor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What </a:t>
            </a:r>
            <a:r>
              <a:rPr lang="en-US" sz="3200" dirty="0"/>
              <a:t>is the most frequent answer to any question about neurobiology and why?</a:t>
            </a:r>
            <a:endParaRPr lang="ru-RU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The answer is: «</a:t>
            </a:r>
            <a:r>
              <a:rPr lang="en-US" sz="3200" dirty="0">
                <a:solidFill>
                  <a:srgbClr val="0070C0"/>
                </a:solidFill>
              </a:rPr>
              <a:t>I </a:t>
            </a:r>
            <a:r>
              <a:rPr lang="en-US" sz="3200" dirty="0" smtClean="0">
                <a:solidFill>
                  <a:srgbClr val="0070C0"/>
                </a:solidFill>
              </a:rPr>
              <a:t>don't know.»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Because there is </a:t>
            </a:r>
            <a:r>
              <a:rPr lang="en-US" sz="3200" dirty="0">
                <a:solidFill>
                  <a:srgbClr val="0070C0"/>
                </a:solidFill>
              </a:rPr>
              <a:t>a </a:t>
            </a:r>
            <a:r>
              <a:rPr lang="en-US" sz="3200" dirty="0" smtClean="0">
                <a:solidFill>
                  <a:srgbClr val="0070C0"/>
                </a:solidFill>
              </a:rPr>
              <a:t>lot</a:t>
            </a:r>
            <a:r>
              <a:rPr lang="en-US" sz="3200" dirty="0">
                <a:solidFill>
                  <a:srgbClr val="0070C0"/>
                </a:solidFill>
              </a:rPr>
              <a:t> of unknowns in neurobiology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and </a:t>
            </a:r>
            <a:r>
              <a:rPr lang="en-US" sz="3200" dirty="0" smtClean="0">
                <a:solidFill>
                  <a:srgbClr val="0070C0"/>
                </a:solidFill>
              </a:rPr>
              <a:t>we don't know how it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works </a:t>
            </a:r>
            <a:r>
              <a:rPr lang="en-US" sz="3200" dirty="0">
                <a:solidFill>
                  <a:srgbClr val="0070C0"/>
                </a:solidFill>
              </a:rPr>
              <a:t>in many </a:t>
            </a:r>
            <a:r>
              <a:rPr lang="en-US" sz="3200" dirty="0" smtClean="0">
                <a:solidFill>
                  <a:srgbClr val="0070C0"/>
                </a:solidFill>
              </a:rPr>
              <a:t>cases</a:t>
            </a:r>
            <a:r>
              <a:rPr lang="ru-RU" sz="3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Мищенко Николай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7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98474" y="1700300"/>
            <a:ext cx="7556400" cy="414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" sz="2600" dirty="0"/>
              <a:t>Why the number of computations in large neural networks does not increase exponentially?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ru-RU" sz="2200" dirty="0" smtClean="0">
              <a:solidFill>
                <a:schemeClr val="accent3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200" dirty="0">
              <a:solidFill>
                <a:schemeClr val="accent3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200" dirty="0">
              <a:solidFill>
                <a:schemeClr val="accent3"/>
              </a:solidFill>
            </a:endParaRPr>
          </a:p>
          <a:p>
            <a:pPr marL="457200" lvl="0" indent="-393700">
              <a:spcBef>
                <a:spcPts val="0"/>
              </a:spcBef>
              <a:buSzPct val="100000"/>
            </a:pPr>
            <a:r>
              <a:rPr lang="en" sz="2600" dirty="0"/>
              <a:t>What is the main idea of autocoding?</a:t>
            </a:r>
          </a:p>
        </p:txBody>
      </p:sp>
    </p:spTree>
    <p:extLst>
      <p:ext uri="{BB962C8B-B14F-4D97-AF65-F5344CB8AC3E}">
        <p14:creationId xmlns:p14="http://schemas.microsoft.com/office/powerpoint/2010/main" val="320385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525799" y="1671533"/>
            <a:ext cx="7556400" cy="414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" sz="2600" dirty="0"/>
              <a:t>Why the number of computations in large neural networks does not increase exponentially?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200" dirty="0">
                <a:solidFill>
                  <a:schemeClr val="accent3"/>
                </a:solidFill>
              </a:rPr>
              <a:t>(Because you can reuse a lot of computation u already did.)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ru-RU" sz="2600" smtClean="0"/>
          </a:p>
          <a:p>
            <a:pPr marL="228600" lvl="0" indent="0" rtl="0">
              <a:spcBef>
                <a:spcPts val="0"/>
              </a:spcBef>
              <a:buNone/>
            </a:pPr>
            <a:endParaRPr lang="ru-RU" sz="2600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en" sz="2600" dirty="0" smtClean="0"/>
              <a:t>How </a:t>
            </a:r>
            <a:r>
              <a:rPr lang="en" sz="2600" dirty="0"/>
              <a:t>does the lecturer suggests to think about neural nets?</a:t>
            </a:r>
            <a:r>
              <a:rPr lang="en" dirty="0"/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200" dirty="0">
                <a:solidFill>
                  <a:schemeClr val="accent3"/>
                </a:solidFill>
              </a:rPr>
              <a:t>(He suggest to think about like as a function approximator.)</a:t>
            </a:r>
          </a:p>
        </p:txBody>
      </p:sp>
    </p:spTree>
    <p:extLst>
      <p:ext uri="{BB962C8B-B14F-4D97-AF65-F5344CB8AC3E}">
        <p14:creationId xmlns:p14="http://schemas.microsoft.com/office/powerpoint/2010/main" val="185980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400" b="1" smtClean="0">
                <a:solidFill>
                  <a:srgbClr val="663366"/>
                </a:solidFill>
              </a:rPr>
              <a:t>ВСЕМ </a:t>
            </a:r>
            <a:r>
              <a:rPr lang="ru-RU" sz="5400" b="1" dirty="0" smtClean="0">
                <a:solidFill>
                  <a:srgbClr val="663366"/>
                </a:solidFill>
              </a:rPr>
              <a:t>БОЛЬШОЕ СПАСИБО!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4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Glossary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431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Contour map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(карта уровней)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6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Partial derivative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(частная производная)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6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Continuous function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(непрерывная функция)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6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Gradient descent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(градиентный спуск)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6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Performance function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(функция оценки)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Кузьмин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6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8474" y="231455"/>
            <a:ext cx="7556313" cy="950800"/>
          </a:xfrm>
        </p:spPr>
        <p:txBody>
          <a:bodyPr anchor="ctr"/>
          <a:lstStyle/>
          <a:p>
            <a:r>
              <a:rPr lang="en-US" dirty="0"/>
              <a:t>Glossary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4" y="1182255"/>
            <a:ext cx="8093734" cy="463165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Thingamajigger</a:t>
            </a:r>
            <a:r>
              <a:rPr lang="en-US" sz="2400" dirty="0" smtClean="0"/>
              <a:t> — </a:t>
            </a:r>
            <a:r>
              <a:rPr lang="ru-RU" sz="2400" dirty="0" smtClean="0"/>
              <a:t>штуковина (объект, который не помнишь как называется)</a:t>
            </a:r>
          </a:p>
          <a:p>
            <a:endParaRPr lang="ru-RU" sz="2400" dirty="0" smtClean="0"/>
          </a:p>
          <a:p>
            <a:r>
              <a:rPr lang="en-US" sz="2400" dirty="0" smtClean="0"/>
              <a:t>Presynaptic thickening — </a:t>
            </a:r>
            <a:r>
              <a:rPr lang="ru-RU" sz="2400" dirty="0" err="1" smtClean="0"/>
              <a:t>пресинаптическое</a:t>
            </a:r>
            <a:r>
              <a:rPr lang="ru-RU" sz="2400" dirty="0" smtClean="0"/>
              <a:t> утолщение</a:t>
            </a:r>
          </a:p>
          <a:p>
            <a:endParaRPr lang="ru-RU" sz="2400" dirty="0" smtClean="0"/>
          </a:p>
          <a:p>
            <a:r>
              <a:rPr lang="en-US" sz="2400" dirty="0" smtClean="0"/>
              <a:t>Synaptic gap — </a:t>
            </a:r>
            <a:r>
              <a:rPr lang="ru-RU" sz="2400" dirty="0" err="1" smtClean="0"/>
              <a:t>синаптическая</a:t>
            </a:r>
            <a:r>
              <a:rPr lang="ru-RU" sz="2400" dirty="0" smtClean="0"/>
              <a:t> щель</a:t>
            </a:r>
          </a:p>
          <a:p>
            <a:endParaRPr lang="ru-RU" sz="2400" dirty="0" smtClean="0"/>
          </a:p>
          <a:p>
            <a:r>
              <a:rPr lang="en-US" sz="2400" dirty="0" smtClean="0"/>
              <a:t>Threshold box — </a:t>
            </a:r>
            <a:r>
              <a:rPr lang="ru-RU" sz="2400" dirty="0" smtClean="0"/>
              <a:t>пороговое окно</a:t>
            </a:r>
            <a:endParaRPr lang="en-US" sz="2400" dirty="0" smtClean="0"/>
          </a:p>
          <a:p>
            <a:endParaRPr lang="ru-RU" sz="2400" dirty="0" smtClean="0"/>
          </a:p>
          <a:p>
            <a:r>
              <a:rPr lang="en-US" sz="2400" dirty="0" smtClean="0"/>
              <a:t>Cumulative influence — </a:t>
            </a:r>
            <a:r>
              <a:rPr lang="ru-RU" sz="2400" dirty="0" smtClean="0"/>
              <a:t>совокупное влияние</a:t>
            </a:r>
          </a:p>
          <a:p>
            <a:endParaRPr lang="ru-RU" sz="2400" dirty="0" smtClean="0"/>
          </a:p>
          <a:p>
            <a:r>
              <a:rPr lang="en-US" sz="2400" dirty="0" smtClean="0"/>
              <a:t>Axonal bifurcation — </a:t>
            </a:r>
            <a:r>
              <a:rPr lang="ru-RU" sz="2400" dirty="0" smtClean="0"/>
              <a:t>аксональная бифуркация (раздвоение аксонов)</a:t>
            </a:r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Мищенко Николай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7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4" y="275772"/>
            <a:ext cx="7556313" cy="870858"/>
          </a:xfrm>
        </p:spPr>
        <p:txBody>
          <a:bodyPr/>
          <a:lstStyle/>
          <a:p>
            <a:r>
              <a:rPr lang="ru-RU" dirty="0" smtClean="0"/>
              <a:t>Нейрон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" y="972457"/>
            <a:ext cx="7503886" cy="561121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08187" y="6401113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Мищенко Николай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9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98600" y="484200"/>
            <a:ext cx="7554240" cy="111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663366"/>
                </a:solidFill>
                <a:latin typeface="Arial Black"/>
              </a:rPr>
              <a:t>Строение </a:t>
            </a:r>
            <a:endParaRPr/>
          </a:p>
          <a:p>
            <a:pPr>
              <a:lnSpc>
                <a:spcPct val="90000"/>
              </a:lnSpc>
            </a:pPr>
            <a:r>
              <a:rPr lang="en-US" sz="4400">
                <a:solidFill>
                  <a:srgbClr val="663366"/>
                </a:solidFill>
                <a:latin typeface="Arial Black"/>
              </a:rPr>
              <a:t>нейрона</a:t>
            </a: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498600" y="1930320"/>
            <a:ext cx="8091720" cy="431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</a:rPr>
              <a:t>В центральной нервной 
системе (ЦНС) по разным 
оценкам насчитывается 
20-100 млрд. нейронов.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0" name="CustomShape 3"/>
          <p:cNvSpPr/>
          <p:nvPr/>
        </p:nvSpPr>
        <p:spPr>
          <a:xfrm>
            <a:off x="8298720" y="6249240"/>
            <a:ext cx="551880" cy="36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00331D56-3C37-4632-8E5A-016841EC9AC4}" type="slidenum">
              <a:rPr lang="en-US" sz="1400">
                <a:solidFill>
                  <a:srgbClr val="663366"/>
                </a:solidFill>
                <a:latin typeface="Arial"/>
              </a:rPr>
              <a:t>8</a:t>
            </a:fld>
            <a:endParaRPr/>
          </a:p>
        </p:txBody>
      </p:sp>
      <p:sp>
        <p:nvSpPr>
          <p:cNvPr id="41" name="CustomShape 4"/>
          <p:cNvSpPr/>
          <p:nvPr/>
        </p:nvSpPr>
        <p:spPr>
          <a:xfrm>
            <a:off x="498600" y="6249240"/>
            <a:ext cx="6120720" cy="36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i="1">
                <a:solidFill>
                  <a:srgbClr val="666699"/>
                </a:solidFill>
                <a:latin typeface="Arial"/>
              </a:rPr>
              <a:t>Сальников</a:t>
            </a:r>
            <a:endParaRPr/>
          </a:p>
        </p:txBody>
      </p:sp>
      <p:pic>
        <p:nvPicPr>
          <p:cNvPr id="42" name="Изображение 41"/>
          <p:cNvPicPr/>
          <p:nvPr/>
        </p:nvPicPr>
        <p:blipFill>
          <a:blip r:embed="rId2"/>
          <a:stretch>
            <a:fillRect/>
          </a:stretch>
        </p:blipFill>
        <p:spPr>
          <a:xfrm>
            <a:off x="4937760" y="274320"/>
            <a:ext cx="3018960" cy="5914800"/>
          </a:xfrm>
          <a:prstGeom prst="rect">
            <a:avLst/>
          </a:prstGeom>
          <a:ln>
            <a:noFill/>
          </a:ln>
        </p:spPr>
      </p:pic>
      <p:sp>
        <p:nvSpPr>
          <p:cNvPr id="43" name="TextShape 5"/>
          <p:cNvSpPr txBox="1"/>
          <p:nvPr/>
        </p:nvSpPr>
        <p:spPr>
          <a:xfrm>
            <a:off x="181800" y="1951560"/>
            <a:ext cx="180720" cy="346680"/>
          </a:xfrm>
          <a:prstGeom prst="rect">
            <a:avLst/>
          </a:prstGeom>
        </p:spPr>
      </p:sp>
      <p:sp>
        <p:nvSpPr>
          <p:cNvPr id="44" name="TextShape 6"/>
          <p:cNvSpPr txBox="1"/>
          <p:nvPr/>
        </p:nvSpPr>
        <p:spPr>
          <a:xfrm>
            <a:off x="9151920" y="5154480"/>
            <a:ext cx="180720" cy="34668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6777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Изображение 51"/>
          <p:cNvPicPr/>
          <p:nvPr/>
        </p:nvPicPr>
        <p:blipFill>
          <a:blip r:embed="rId2"/>
          <a:stretch>
            <a:fillRect/>
          </a:stretch>
        </p:blipFill>
        <p:spPr>
          <a:xfrm>
            <a:off x="5577840" y="182880"/>
            <a:ext cx="3518280" cy="579096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498600" y="484200"/>
            <a:ext cx="7554240" cy="111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663366"/>
                </a:solidFill>
                <a:latin typeface="Arial Black"/>
              </a:rPr>
              <a:t>	</a:t>
            </a:r>
            <a:r>
              <a:rPr lang="en-US" sz="4400" dirty="0" smtClean="0">
                <a:solidFill>
                  <a:srgbClr val="663366"/>
                </a:solidFill>
                <a:latin typeface="Arial Black"/>
              </a:rPr>
              <a:t>	</a:t>
            </a:r>
            <a:r>
              <a:rPr lang="en-US" sz="4400" dirty="0" err="1" smtClean="0">
                <a:solidFill>
                  <a:srgbClr val="663366"/>
                </a:solidFill>
                <a:latin typeface="Arial Black"/>
              </a:rPr>
              <a:t>Строение</a:t>
            </a:r>
            <a:r>
              <a:rPr lang="en-US" sz="4400" dirty="0" smtClean="0">
                <a:solidFill>
                  <a:srgbClr val="663366"/>
                </a:solidFill>
                <a:latin typeface="Arial Black"/>
              </a:rPr>
              <a:t> </a:t>
            </a:r>
            <a:endParaRPr dirty="0"/>
          </a:p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663366"/>
                </a:solidFill>
                <a:latin typeface="Arial Black"/>
              </a:rPr>
              <a:t>		</a:t>
            </a:r>
            <a:r>
              <a:rPr lang="en-US" sz="4400" dirty="0" err="1" smtClean="0">
                <a:solidFill>
                  <a:srgbClr val="663366"/>
                </a:solidFill>
                <a:latin typeface="Arial Black"/>
              </a:rPr>
              <a:t>нейрона</a:t>
            </a:r>
            <a:endParaRPr dirty="0"/>
          </a:p>
        </p:txBody>
      </p:sp>
      <p:sp>
        <p:nvSpPr>
          <p:cNvPr id="46" name="CustomShape 2"/>
          <p:cNvSpPr/>
          <p:nvPr/>
        </p:nvSpPr>
        <p:spPr>
          <a:xfrm>
            <a:off x="-669800" y="1930320"/>
            <a:ext cx="8091720" cy="431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			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Один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нейрон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может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посылать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
			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информацию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большому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числу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
			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других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нейронов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и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также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			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получать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информацию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от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
			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большого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числа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нейронов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
			(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от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1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до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100 000, 
			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в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среднем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от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10000).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7" name="CustomShape 3"/>
          <p:cNvSpPr/>
          <p:nvPr/>
        </p:nvSpPr>
        <p:spPr>
          <a:xfrm>
            <a:off x="8298720" y="6249240"/>
            <a:ext cx="551880" cy="36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FDA95FD3-CF28-4614-84C1-8C475319681A}" type="slidenum">
              <a:rPr lang="en-US" sz="1400">
                <a:solidFill>
                  <a:srgbClr val="663366"/>
                </a:solidFill>
                <a:latin typeface="Arial"/>
              </a:rPr>
              <a:t>9</a:t>
            </a:fld>
            <a:endParaRPr/>
          </a:p>
        </p:txBody>
      </p:sp>
      <p:sp>
        <p:nvSpPr>
          <p:cNvPr id="48" name="CustomShape 4"/>
          <p:cNvSpPr/>
          <p:nvPr/>
        </p:nvSpPr>
        <p:spPr>
          <a:xfrm>
            <a:off x="498600" y="6249240"/>
            <a:ext cx="6120720" cy="36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i="1">
                <a:solidFill>
                  <a:srgbClr val="666699"/>
                </a:solidFill>
                <a:latin typeface="Arial"/>
              </a:rPr>
              <a:t>Сальников</a:t>
            </a:r>
            <a:endParaRPr/>
          </a:p>
        </p:txBody>
      </p:sp>
      <p:sp>
        <p:nvSpPr>
          <p:cNvPr id="49" name="TextShape 5"/>
          <p:cNvSpPr txBox="1"/>
          <p:nvPr/>
        </p:nvSpPr>
        <p:spPr>
          <a:xfrm>
            <a:off x="181800" y="1951560"/>
            <a:ext cx="180720" cy="346680"/>
          </a:xfrm>
          <a:prstGeom prst="rect">
            <a:avLst/>
          </a:prstGeom>
        </p:spPr>
      </p:sp>
      <p:sp>
        <p:nvSpPr>
          <p:cNvPr id="50" name="TextShape 6"/>
          <p:cNvSpPr txBox="1"/>
          <p:nvPr/>
        </p:nvSpPr>
        <p:spPr>
          <a:xfrm>
            <a:off x="9151920" y="5154480"/>
            <a:ext cx="180720" cy="346680"/>
          </a:xfrm>
          <a:prstGeom prst="rect">
            <a:avLst/>
          </a:prstGeom>
        </p:spPr>
      </p:sp>
      <p:pic>
        <p:nvPicPr>
          <p:cNvPr id="51" name="Изображение 50"/>
          <p:cNvPicPr/>
          <p:nvPr/>
        </p:nvPicPr>
        <p:blipFill>
          <a:blip r:embed="rId3"/>
          <a:stretch>
            <a:fillRect/>
          </a:stretch>
        </p:blipFill>
        <p:spPr>
          <a:xfrm>
            <a:off x="72720" y="103320"/>
            <a:ext cx="1847520" cy="5657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75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имущество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Преимущество.thmx</Template>
  <TotalTime>2963</TotalTime>
  <Words>861</Words>
  <Application>Microsoft Macintosh PowerPoint</Application>
  <PresentationFormat>Экран (4:3)</PresentationFormat>
  <Paragraphs>313</Paragraphs>
  <Slides>48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Преимущество</vt:lpstr>
      <vt:lpstr>Neural nets: Contributors’ Slides </vt:lpstr>
      <vt:lpstr>Neural net tachnology</vt:lpstr>
      <vt:lpstr>Презентация PowerPoint</vt:lpstr>
      <vt:lpstr>Glossary</vt:lpstr>
      <vt:lpstr>Glossary</vt:lpstr>
      <vt:lpstr>Glossary</vt:lpstr>
      <vt:lpstr>Нейрон</vt:lpstr>
      <vt:lpstr>Презентация PowerPoint</vt:lpstr>
      <vt:lpstr>Презентация PowerPoint</vt:lpstr>
      <vt:lpstr>Презентация PowerPoint</vt:lpstr>
      <vt:lpstr>История развития нейронных сетей</vt:lpstr>
      <vt:lpstr>История развития нейронных сетей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Modeling neuron</vt:lpstr>
      <vt:lpstr>What are we modeling?</vt:lpstr>
      <vt:lpstr>Threshold Trick</vt:lpstr>
      <vt:lpstr>Neural net scheme</vt:lpstr>
      <vt:lpstr>Neural net scheme</vt:lpstr>
      <vt:lpstr>Презентация PowerPoint</vt:lpstr>
      <vt:lpstr>Sigmoid function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Pretty well recognition</vt:lpstr>
      <vt:lpstr>Not well recognition</vt:lpstr>
      <vt:lpstr>Примеры работы нейронной сети</vt:lpstr>
      <vt:lpstr>Примеры работы нейронной сети</vt:lpstr>
      <vt:lpstr>Рекуррентная  нейронная сеть</vt:lpstr>
      <vt:lpstr>Презентация PowerPoint</vt:lpstr>
      <vt:lpstr>Question for the supervisor</vt:lpstr>
      <vt:lpstr>Question for the supervisor</vt:lpstr>
      <vt:lpstr>Questions</vt:lpstr>
      <vt:lpstr>Questions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иску</dc:title>
  <dc:creator>Наталья Ефремова</dc:creator>
  <cp:lastModifiedBy>Наталья Ефремова</cp:lastModifiedBy>
  <cp:revision>223</cp:revision>
  <cp:lastPrinted>2017-02-02T08:45:40Z</cp:lastPrinted>
  <dcterms:created xsi:type="dcterms:W3CDTF">2017-01-31T11:25:04Z</dcterms:created>
  <dcterms:modified xsi:type="dcterms:W3CDTF">2017-03-30T11:14:17Z</dcterms:modified>
</cp:coreProperties>
</file>